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3"/>
  </p:notesMasterIdLst>
  <p:handoutMasterIdLst>
    <p:handoutMasterId r:id="rId24"/>
  </p:handoutMasterIdLst>
  <p:sldIdLst>
    <p:sldId id="285" r:id="rId5"/>
    <p:sldId id="287" r:id="rId6"/>
    <p:sldId id="288" r:id="rId7"/>
    <p:sldId id="266" r:id="rId8"/>
    <p:sldId id="298" r:id="rId9"/>
    <p:sldId id="290" r:id="rId10"/>
    <p:sldId id="289" r:id="rId11"/>
    <p:sldId id="297" r:id="rId12"/>
    <p:sldId id="299" r:id="rId13"/>
    <p:sldId id="301" r:id="rId14"/>
    <p:sldId id="292" r:id="rId15"/>
    <p:sldId id="270" r:id="rId16"/>
    <p:sldId id="296" r:id="rId17"/>
    <p:sldId id="271" r:id="rId18"/>
    <p:sldId id="295" r:id="rId19"/>
    <p:sldId id="273" r:id="rId20"/>
    <p:sldId id="293" r:id="rId21"/>
    <p:sldId id="300" r:id="rId2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357E"/>
    <a:srgbClr val="0073D7"/>
    <a:srgbClr val="0714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660B408-B3CF-4A94-85FC-2B1E0A45F4A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07" autoAdjust="0"/>
  </p:normalViewPr>
  <p:slideViewPr>
    <p:cSldViewPr snapToGrid="0">
      <p:cViewPr varScale="1">
        <p:scale>
          <a:sx n="62" d="100"/>
          <a:sy n="62" d="100"/>
        </p:scale>
        <p:origin x="840" y="52"/>
      </p:cViewPr>
      <p:guideLst/>
    </p:cSldViewPr>
  </p:slideViewPr>
  <p:outlineViewPr>
    <p:cViewPr>
      <p:scale>
        <a:sx n="33" d="100"/>
        <a:sy n="33" d="100"/>
      </p:scale>
      <p:origin x="0" y="-21342"/>
    </p:cViewPr>
  </p:outlineViewPr>
  <p:notesTextViewPr>
    <p:cViewPr>
      <p:scale>
        <a:sx n="1" d="1"/>
        <a:sy n="1" d="1"/>
      </p:scale>
      <p:origin x="0" y="0"/>
    </p:cViewPr>
  </p:notesTextViewPr>
  <p:notesViewPr>
    <p:cSldViewPr snapToGrid="0">
      <p:cViewPr>
        <p:scale>
          <a:sx n="50" d="100"/>
          <a:sy n="50" d="100"/>
        </p:scale>
        <p:origin x="2640" y="3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p\Documents\NZURINI\Business%20Plan%20Strategy%20&amp;%20Financial%20Projections\Assumptions%20and%20scenarios%20for%20earnings%20-%20revised%20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69482589293407"/>
          <c:y val="0.1172032888154174"/>
          <c:w val="0.51849934383202101"/>
          <c:h val="0.86416557305336827"/>
        </c:manualLayout>
      </c:layout>
      <c:pie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F78D-4EE0-9ABE-2EF2A54194C2}"/>
              </c:ext>
            </c:extLst>
          </c:dPt>
          <c:dPt>
            <c:idx val="1"/>
            <c:bubble3D val="0"/>
            <c:spPr>
              <a:solidFill>
                <a:schemeClr val="accent2"/>
              </a:solidFill>
              <a:ln w="19050">
                <a:noFill/>
              </a:ln>
              <a:effectLst/>
            </c:spPr>
            <c:extLst>
              <c:ext xmlns:c16="http://schemas.microsoft.com/office/drawing/2014/chart" uri="{C3380CC4-5D6E-409C-BE32-E72D297353CC}">
                <c16:uniqueId val="{00000003-F78D-4EE0-9ABE-2EF2A54194C2}"/>
              </c:ext>
            </c:extLst>
          </c:dPt>
          <c:dPt>
            <c:idx val="2"/>
            <c:bubble3D val="0"/>
            <c:spPr>
              <a:solidFill>
                <a:schemeClr val="accent3"/>
              </a:solidFill>
              <a:ln w="19050">
                <a:noFill/>
              </a:ln>
              <a:effectLst/>
            </c:spPr>
            <c:extLst>
              <c:ext xmlns:c16="http://schemas.microsoft.com/office/drawing/2014/chart" uri="{C3380CC4-5D6E-409C-BE32-E72D297353CC}">
                <c16:uniqueId val="{00000005-F78D-4EE0-9ABE-2EF2A54194C2}"/>
              </c:ext>
            </c:extLst>
          </c:dPt>
          <c:dPt>
            <c:idx val="3"/>
            <c:bubble3D val="0"/>
            <c:spPr>
              <a:solidFill>
                <a:schemeClr val="accent4"/>
              </a:solidFill>
              <a:ln w="19050">
                <a:noFill/>
              </a:ln>
              <a:effectLst/>
            </c:spPr>
            <c:extLst>
              <c:ext xmlns:c16="http://schemas.microsoft.com/office/drawing/2014/chart" uri="{C3380CC4-5D6E-409C-BE32-E72D297353CC}">
                <c16:uniqueId val="{00000007-F78D-4EE0-9ABE-2EF2A54194C2}"/>
              </c:ext>
            </c:extLst>
          </c:dPt>
          <c:dPt>
            <c:idx val="4"/>
            <c:bubble3D val="0"/>
            <c:spPr>
              <a:solidFill>
                <a:schemeClr val="accent5"/>
              </a:solidFill>
              <a:ln w="19050">
                <a:noFill/>
              </a:ln>
              <a:effectLst/>
            </c:spPr>
            <c:extLst>
              <c:ext xmlns:c16="http://schemas.microsoft.com/office/drawing/2014/chart" uri="{C3380CC4-5D6E-409C-BE32-E72D297353CC}">
                <c16:uniqueId val="{00000009-F78D-4EE0-9ABE-2EF2A54194C2}"/>
              </c:ext>
            </c:extLst>
          </c:dPt>
          <c:dLbls>
            <c:dLbl>
              <c:idx val="0"/>
              <c:layout>
                <c:manualLayout>
                  <c:x val="3.6036036036036036E-2"/>
                  <c:y val="2.5000000000000001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8D-4EE0-9ABE-2EF2A54194C2}"/>
                </c:ext>
              </c:extLst>
            </c:dLbl>
            <c:dLbl>
              <c:idx val="1"/>
              <c:layout>
                <c:manualLayout>
                  <c:x val="5.7057057057057055E-2"/>
                  <c:y val="2.083333333333333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8D-4EE0-9ABE-2EF2A54194C2}"/>
                </c:ext>
              </c:extLst>
            </c:dLbl>
            <c:dLbl>
              <c:idx val="2"/>
              <c:layout>
                <c:manualLayout>
                  <c:x val="-1.2012012012012012E-2"/>
                  <c:y val="4.583333333333325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78D-4EE0-9ABE-2EF2A54194C2}"/>
                </c:ext>
              </c:extLst>
            </c:dLbl>
            <c:dLbl>
              <c:idx val="3"/>
              <c:layout>
                <c:manualLayout>
                  <c:x val="-5.1051051051051066E-2"/>
                  <c:y val="-2.9166666666666667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78D-4EE0-9ABE-2EF2A54194C2}"/>
                </c:ext>
              </c:extLst>
            </c:dLbl>
            <c:dLbl>
              <c:idx val="4"/>
              <c:layout>
                <c:manualLayout>
                  <c:x val="-9.0090090090090086E-2"/>
                  <c:y val="-2.9166666666666667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78D-4EE0-9ABE-2EF2A54194C2}"/>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'Seed Utilization'!$A$3:$A$7</c:f>
              <c:strCache>
                <c:ptCount val="5"/>
                <c:pt idx="0">
                  <c:v>Set up and technology development</c:v>
                </c:pt>
                <c:pt idx="1">
                  <c:v>Marketing </c:v>
                </c:pt>
                <c:pt idx="2">
                  <c:v>Administrative </c:v>
                </c:pt>
                <c:pt idx="3">
                  <c:v>salaries and wages</c:v>
                </c:pt>
                <c:pt idx="4">
                  <c:v>Reserve</c:v>
                </c:pt>
              </c:strCache>
            </c:strRef>
          </c:cat>
          <c:val>
            <c:numRef>
              <c:f>'Seed Utilization'!$D$3:$D$7</c:f>
              <c:numCache>
                <c:formatCode>0.0%</c:formatCode>
                <c:ptCount val="5"/>
                <c:pt idx="0">
                  <c:v>8.5859242877585562E-2</c:v>
                </c:pt>
                <c:pt idx="1">
                  <c:v>0.74252959542084029</c:v>
                </c:pt>
                <c:pt idx="2">
                  <c:v>2.1204631195524917E-2</c:v>
                </c:pt>
                <c:pt idx="3">
                  <c:v>0.12540653050604922</c:v>
                </c:pt>
                <c:pt idx="4">
                  <c:v>2.5000000000000008E-2</c:v>
                </c:pt>
              </c:numCache>
            </c:numRef>
          </c:val>
          <c:extLst>
            <c:ext xmlns:c16="http://schemas.microsoft.com/office/drawing/2014/chart" uri="{C3380CC4-5D6E-409C-BE32-E72D297353CC}">
              <c16:uniqueId val="{0000000A-F78D-4EE0-9ABE-2EF2A54194C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3175" cap="flat" cmpd="sng" algn="ctr">
      <a:solidFill>
        <a:schemeClr val="tx1">
          <a:lumMod val="15000"/>
          <a:lumOff val="85000"/>
        </a:schemeClr>
      </a:solidFill>
      <a:round/>
    </a:ln>
    <a:effectLst/>
  </c:spPr>
  <c:txPr>
    <a:bodyPr/>
    <a:lstStyle/>
    <a:p>
      <a:pPr>
        <a:defRPr sz="1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4F2345-EC98-4DA1-BEDE-E95562475564}"/>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CC33E638-B8D4-466B-AD53-47551EDA16CB}"/>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0DD51EFA-6533-45C3-8394-23FFC04F750D}" type="datetimeFigureOut">
              <a:rPr lang="en-US" smtClean="0"/>
              <a:t>8/1/2023</a:t>
            </a:fld>
            <a:endParaRPr lang="en-US" dirty="0"/>
          </a:p>
        </p:txBody>
      </p:sp>
      <p:sp>
        <p:nvSpPr>
          <p:cNvPr id="4" name="Footer Placeholder 3">
            <a:extLst>
              <a:ext uri="{FF2B5EF4-FFF2-40B4-BE49-F238E27FC236}">
                <a16:creationId xmlns:a16="http://schemas.microsoft.com/office/drawing/2014/main" id="{C2889FA8-6777-4B9D-A1A9-C7DBF5FEA9B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404C72C3-43D9-4379-9293-03F53C8488EB}"/>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0A9E2DD4-2E30-4434-A427-2EC50491079F}" type="slidenum">
              <a:rPr lang="en-US" smtClean="0"/>
              <a:t>‹#›</a:t>
            </a:fld>
            <a:endParaRPr lang="en-US" dirty="0"/>
          </a:p>
        </p:txBody>
      </p:sp>
    </p:spTree>
    <p:extLst>
      <p:ext uri="{BB962C8B-B14F-4D97-AF65-F5344CB8AC3E}">
        <p14:creationId xmlns:p14="http://schemas.microsoft.com/office/powerpoint/2010/main" val="2410373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noProof="0"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7B4C180-10CF-422C-B717-65F1B78C7EB7}" type="datetimeFigureOut">
              <a:rPr lang="en-US" noProof="0" smtClean="0"/>
              <a:t>8/1/2023</a:t>
            </a:fld>
            <a:endParaRPr lang="en-US" noProof="0"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noProof="0"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noProof="0"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68375C1-7C5C-42A2-80F2-05631BB3764E}" type="slidenum">
              <a:rPr lang="en-US" noProof="0" smtClean="0"/>
              <a:t>‹#›</a:t>
            </a:fld>
            <a:endParaRPr lang="en-US" noProof="0" dirty="0"/>
          </a:p>
        </p:txBody>
      </p:sp>
    </p:spTree>
    <p:extLst>
      <p:ext uri="{BB962C8B-B14F-4D97-AF65-F5344CB8AC3E}">
        <p14:creationId xmlns:p14="http://schemas.microsoft.com/office/powerpoint/2010/main" val="3572554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4</a:t>
            </a:fld>
            <a:endParaRPr lang="en-US" noProof="0" dirty="0"/>
          </a:p>
        </p:txBody>
      </p:sp>
    </p:spTree>
    <p:extLst>
      <p:ext uri="{BB962C8B-B14F-4D97-AF65-F5344CB8AC3E}">
        <p14:creationId xmlns:p14="http://schemas.microsoft.com/office/powerpoint/2010/main" val="772210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8</a:t>
            </a:fld>
            <a:endParaRPr lang="en-US" noProof="0" dirty="0"/>
          </a:p>
        </p:txBody>
      </p:sp>
    </p:spTree>
    <p:extLst>
      <p:ext uri="{BB962C8B-B14F-4D97-AF65-F5344CB8AC3E}">
        <p14:creationId xmlns:p14="http://schemas.microsoft.com/office/powerpoint/2010/main" val="2984535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12</a:t>
            </a:fld>
            <a:endParaRPr lang="en-US" noProof="0" dirty="0"/>
          </a:p>
        </p:txBody>
      </p:sp>
    </p:spTree>
    <p:extLst>
      <p:ext uri="{BB962C8B-B14F-4D97-AF65-F5344CB8AC3E}">
        <p14:creationId xmlns:p14="http://schemas.microsoft.com/office/powerpoint/2010/main" val="1475086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14</a:t>
            </a:fld>
            <a:endParaRPr lang="en-US" noProof="0" dirty="0"/>
          </a:p>
        </p:txBody>
      </p:sp>
    </p:spTree>
    <p:extLst>
      <p:ext uri="{BB962C8B-B14F-4D97-AF65-F5344CB8AC3E}">
        <p14:creationId xmlns:p14="http://schemas.microsoft.com/office/powerpoint/2010/main" val="817477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8375C1-7C5C-42A2-80F2-05631BB3764E}" type="slidenum">
              <a:rPr lang="en-US" smtClean="0"/>
              <a:t>16</a:t>
            </a:fld>
            <a:endParaRPr lang="en-US"/>
          </a:p>
        </p:txBody>
      </p:sp>
    </p:spTree>
    <p:extLst>
      <p:ext uri="{BB962C8B-B14F-4D97-AF65-F5344CB8AC3E}">
        <p14:creationId xmlns:p14="http://schemas.microsoft.com/office/powerpoint/2010/main" val="913152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8375C1-7C5C-42A2-80F2-05631BB3764E}" type="slidenum">
              <a:rPr lang="en-US" smtClean="0"/>
              <a:t>17</a:t>
            </a:fld>
            <a:endParaRPr lang="en-US"/>
          </a:p>
        </p:txBody>
      </p:sp>
    </p:spTree>
    <p:extLst>
      <p:ext uri="{BB962C8B-B14F-4D97-AF65-F5344CB8AC3E}">
        <p14:creationId xmlns:p14="http://schemas.microsoft.com/office/powerpoint/2010/main" val="1289708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8375C1-7C5C-42A2-80F2-05631BB3764E}" type="slidenum">
              <a:rPr lang="en-US" smtClean="0"/>
              <a:t>18</a:t>
            </a:fld>
            <a:endParaRPr lang="en-US"/>
          </a:p>
        </p:txBody>
      </p:sp>
    </p:spTree>
    <p:extLst>
      <p:ext uri="{BB962C8B-B14F-4D97-AF65-F5344CB8AC3E}">
        <p14:creationId xmlns:p14="http://schemas.microsoft.com/office/powerpoint/2010/main" val="1950380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6977C32-6781-4E43-B083-CC319C1A2BE1}"/>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rIns="1044000" anchor="ctr"/>
          <a:lstStyle>
            <a:lvl1pPr marL="0" indent="0" algn="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432000" y="2377000"/>
            <a:ext cx="5472000"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432000" y="4962525"/>
            <a:ext cx="5472000"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B6AE9C85-4EEF-40CA-AA18-4DC9F703F4F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37700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C4908609-0EC4-4718-AC46-A50BB2DA333E}"/>
              </a:ext>
            </a:extLst>
          </p:cNvPr>
          <p:cNvSpPr>
            <a:spLocks noGrp="1"/>
          </p:cNvSpPr>
          <p:nvPr>
            <p:ph sz="half" idx="29" hasCustomPrompt="1"/>
          </p:nvPr>
        </p:nvSpPr>
        <p:spPr>
          <a:xfrm>
            <a:off x="1790100" y="2701131"/>
            <a:ext cx="4113900" cy="28281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C61EBC7C-80CF-489F-86B3-5894908189E4}"/>
              </a:ext>
            </a:extLst>
          </p:cNvPr>
          <p:cNvSpPr>
            <a:spLocks noGrp="1"/>
          </p:cNvSpPr>
          <p:nvPr>
            <p:ph sz="half" idx="2" hasCustomPrompt="1"/>
          </p:nvPr>
        </p:nvSpPr>
        <p:spPr>
          <a:xfrm>
            <a:off x="7658100" y="2701131"/>
            <a:ext cx="4113900" cy="28281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a:xfrm>
            <a:off x="11772000" y="6457831"/>
            <a:ext cx="420000" cy="421200"/>
          </a:xfrm>
          <a:prstGeom prst="rect">
            <a:avLst/>
          </a:prstGeom>
        </p:spPr>
        <p:txBody>
          <a:bodyPr/>
          <a:lstStyle/>
          <a:p>
            <a:fld id="{4B73C415-D670-4716-A5EC-CC4D52CA2BAC}" type="slidenum">
              <a:rPr lang="en-US" noProof="0" smtClean="0"/>
              <a:pPr/>
              <a:t>‹#›</a:t>
            </a:fld>
            <a:endParaRPr lang="en-US" noProof="0" dirty="0"/>
          </a:p>
        </p:txBody>
      </p:sp>
      <p:sp>
        <p:nvSpPr>
          <p:cNvPr id="11" name="Text Placeholder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1793079" y="1728000"/>
            <a:ext cx="4122920" cy="735800"/>
          </a:xfrm>
          <a:noFill/>
        </p:spPr>
        <p:txBody>
          <a:bodyPr anchor="t"/>
          <a:lstStyle>
            <a:lvl1pPr marL="0" indent="0" algn="l">
              <a:buNone/>
              <a:defRPr sz="54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5" name="Text Placeholder 4">
            <a:extLst>
              <a:ext uri="{FF2B5EF4-FFF2-40B4-BE49-F238E27FC236}">
                <a16:creationId xmlns:a16="http://schemas.microsoft.com/office/drawing/2014/main" id="{867F0EAC-0FF4-447C-8EE4-2B107165DF3F}"/>
              </a:ext>
            </a:extLst>
          </p:cNvPr>
          <p:cNvSpPr>
            <a:spLocks noGrp="1"/>
          </p:cNvSpPr>
          <p:nvPr>
            <p:ph type="body" sz="quarter" idx="30" hasCustomPrompt="1"/>
          </p:nvPr>
        </p:nvSpPr>
        <p:spPr>
          <a:xfrm>
            <a:off x="7655762" y="1722438"/>
            <a:ext cx="4104437" cy="735749"/>
          </a:xfrm>
        </p:spPr>
        <p:txBody>
          <a:bodyPr anchor="t"/>
          <a:lstStyle>
            <a:lvl1pPr marL="0" indent="0">
              <a:buNone/>
              <a:defRPr sz="5400">
                <a:solidFill>
                  <a:schemeClr val="accent4"/>
                </a:solidFill>
                <a:latin typeface="+mj-lt"/>
              </a:defRPr>
            </a:lvl1pPr>
          </a:lstStyle>
          <a:p>
            <a:pPr lvl="0"/>
            <a:r>
              <a:rPr lang="en-US" noProof="0"/>
              <a:t>2</a:t>
            </a:r>
          </a:p>
        </p:txBody>
      </p:sp>
      <p:sp>
        <p:nvSpPr>
          <p:cNvPr id="16" name="Text Placeholder 5">
            <a:extLst>
              <a:ext uri="{FF2B5EF4-FFF2-40B4-BE49-F238E27FC236}">
                <a16:creationId xmlns:a16="http://schemas.microsoft.com/office/drawing/2014/main" id="{DED90C13-8D49-4652-B68A-A0B5084BB4D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4175959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890706" y="1593150"/>
            <a:ext cx="4348065" cy="4348065"/>
          </a:xfrm>
          <a:prstGeom prst="ellipse">
            <a:avLst/>
          </a:prstGeom>
          <a:solidFill>
            <a:schemeClr val="tx1">
              <a:alpha val="10000"/>
            </a:schemeClr>
          </a:solidFill>
        </p:spPr>
        <p:txBody>
          <a:bodyPr anchor="ctr"/>
          <a:lstStyle>
            <a:lvl1pPr marL="0" indent="0" algn="ctr">
              <a:buNone/>
              <a:defRPr sz="18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2" name="Text Placeholder 9">
            <a:extLst>
              <a:ext uri="{FF2B5EF4-FFF2-40B4-BE49-F238E27FC236}">
                <a16:creationId xmlns:a16="http://schemas.microsoft.com/office/drawing/2014/main" id="{C15F42E2-EE95-4479-80E9-94A75E9D6E98}"/>
              </a:ext>
            </a:extLst>
          </p:cNvPr>
          <p:cNvSpPr>
            <a:spLocks noGrp="1"/>
          </p:cNvSpPr>
          <p:nvPr>
            <p:ph type="body" sz="quarter" idx="28" hasCustomPrompt="1"/>
          </p:nvPr>
        </p:nvSpPr>
        <p:spPr>
          <a:xfrm>
            <a:off x="4739330" y="1767887"/>
            <a:ext cx="3998591" cy="3998591"/>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4059823C-F505-4D2A-854E-5144BD58A767}"/>
              </a:ext>
            </a:extLst>
          </p:cNvPr>
          <p:cNvSpPr>
            <a:spLocks noGrp="1"/>
          </p:cNvSpPr>
          <p:nvPr>
            <p:ph type="body" sz="quarter" idx="29" hasCustomPrompt="1"/>
          </p:nvPr>
        </p:nvSpPr>
        <p:spPr>
          <a:xfrm>
            <a:off x="8238481" y="2207063"/>
            <a:ext cx="3120238" cy="3120238"/>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a:xfrm>
            <a:off x="11772000" y="6457831"/>
            <a:ext cx="420000" cy="421200"/>
          </a:xfrm>
          <a:prstGeom prst="rect">
            <a:avLst/>
          </a:prstGeom>
        </p:spPr>
        <p:txBody>
          <a:bodyPr/>
          <a:lstStyle/>
          <a:p>
            <a:fld id="{4B73C415-D670-4716-A5EC-CC4D52CA2BAC}" type="slidenum">
              <a:rPr lang="en-US" noProof="0" smtClean="0"/>
              <a:pPr/>
              <a:t>‹#›</a:t>
            </a:fld>
            <a:endParaRPr lang="en-US" noProof="0" dirty="0"/>
          </a:p>
        </p:txBody>
      </p:sp>
      <p:sp>
        <p:nvSpPr>
          <p:cNvPr id="10" name="Text Placeholder 3">
            <a:extLst>
              <a:ext uri="{FF2B5EF4-FFF2-40B4-BE49-F238E27FC236}">
                <a16:creationId xmlns:a16="http://schemas.microsoft.com/office/drawing/2014/main" id="{B30FA196-A035-4908-BA51-B769293255A9}"/>
              </a:ext>
            </a:extLst>
          </p:cNvPr>
          <p:cNvSpPr>
            <a:spLocks noGrp="1"/>
          </p:cNvSpPr>
          <p:nvPr>
            <p:ph type="body" sz="quarter" idx="30" hasCustomPrompt="1"/>
          </p:nvPr>
        </p:nvSpPr>
        <p:spPr>
          <a:xfrm>
            <a:off x="1658929" y="2205688"/>
            <a:ext cx="2811618" cy="1440000"/>
          </a:xfrm>
          <a:prstGeom prst="rect">
            <a:avLst/>
          </a:prstGeom>
          <a:noFill/>
        </p:spPr>
        <p:txBody>
          <a:bodyPr anchor="b"/>
          <a:lstStyle>
            <a:lvl1pPr marL="0" indent="0" algn="ctr">
              <a:spcBef>
                <a:spcPts val="0"/>
              </a:spcBef>
              <a:spcAft>
                <a:spcPts val="0"/>
              </a:spcAft>
              <a:buNone/>
              <a:defRPr sz="6600">
                <a:solidFill>
                  <a:schemeClr val="tx1">
                    <a:lumMod val="75000"/>
                    <a:lumOff val="25000"/>
                  </a:schemeClr>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Text Placeholder 9">
            <a:extLst>
              <a:ext uri="{FF2B5EF4-FFF2-40B4-BE49-F238E27FC236}">
                <a16:creationId xmlns:a16="http://schemas.microsoft.com/office/drawing/2014/main" id="{38F1EEC3-A74E-4124-95F3-D8A27EA3DDFC}"/>
              </a:ext>
            </a:extLst>
          </p:cNvPr>
          <p:cNvSpPr>
            <a:spLocks noGrp="1"/>
          </p:cNvSpPr>
          <p:nvPr>
            <p:ph type="body" sz="quarter" idx="31" hasCustomPrompt="1"/>
          </p:nvPr>
        </p:nvSpPr>
        <p:spPr>
          <a:xfrm>
            <a:off x="5332816"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a:r>
              <a:rPr lang="en-US" noProof="0"/>
              <a:t>2</a:t>
            </a:r>
          </a:p>
        </p:txBody>
      </p:sp>
      <p:sp>
        <p:nvSpPr>
          <p:cNvPr id="14" name="Text Placeholder 9">
            <a:extLst>
              <a:ext uri="{FF2B5EF4-FFF2-40B4-BE49-F238E27FC236}">
                <a16:creationId xmlns:a16="http://schemas.microsoft.com/office/drawing/2014/main" id="{744F95B1-3E5D-46C4-846F-01E3035D1A72}"/>
              </a:ext>
            </a:extLst>
          </p:cNvPr>
          <p:cNvSpPr>
            <a:spLocks noGrp="1"/>
          </p:cNvSpPr>
          <p:nvPr>
            <p:ph type="body" sz="quarter" idx="32" hasCustomPrompt="1"/>
          </p:nvPr>
        </p:nvSpPr>
        <p:spPr>
          <a:xfrm>
            <a:off x="8547101"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a:r>
              <a:rPr lang="en-US" noProof="0"/>
              <a:t>3</a:t>
            </a:r>
          </a:p>
        </p:txBody>
      </p:sp>
      <p:sp>
        <p:nvSpPr>
          <p:cNvPr id="16" name="Content Placeholder 3">
            <a:extLst>
              <a:ext uri="{FF2B5EF4-FFF2-40B4-BE49-F238E27FC236}">
                <a16:creationId xmlns:a16="http://schemas.microsoft.com/office/drawing/2014/main" id="{39CDA933-12B5-44CD-BD16-C9589DE755EE}"/>
              </a:ext>
            </a:extLst>
          </p:cNvPr>
          <p:cNvSpPr>
            <a:spLocks noGrp="1"/>
          </p:cNvSpPr>
          <p:nvPr>
            <p:ph sz="half" idx="2" hasCustomPrompt="1"/>
          </p:nvPr>
        </p:nvSpPr>
        <p:spPr>
          <a:xfrm>
            <a:off x="2074738"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7" name="Text Placeholder 5">
            <a:extLst>
              <a:ext uri="{FF2B5EF4-FFF2-40B4-BE49-F238E27FC236}">
                <a16:creationId xmlns:a16="http://schemas.microsoft.com/office/drawing/2014/main" id="{9751FCE0-5FA8-4E25-A4E7-8B2901F69491}"/>
              </a:ext>
            </a:extLst>
          </p:cNvPr>
          <p:cNvSpPr>
            <a:spLocks noGrp="1"/>
          </p:cNvSpPr>
          <p:nvPr>
            <p:ph type="body" sz="quarter" idx="12" hasCustomPrompt="1"/>
          </p:nvPr>
        </p:nvSpPr>
        <p:spPr>
          <a:xfrm>
            <a:off x="5748625"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8" name="Text Placeholder 9">
            <a:extLst>
              <a:ext uri="{FF2B5EF4-FFF2-40B4-BE49-F238E27FC236}">
                <a16:creationId xmlns:a16="http://schemas.microsoft.com/office/drawing/2014/main" id="{0D97BC04-5B6C-4CFD-8184-7637C9A8F8E4}"/>
              </a:ext>
            </a:extLst>
          </p:cNvPr>
          <p:cNvSpPr>
            <a:spLocks noGrp="1"/>
          </p:cNvSpPr>
          <p:nvPr>
            <p:ph type="body" sz="quarter" idx="13" hasCustomPrompt="1"/>
          </p:nvPr>
        </p:nvSpPr>
        <p:spPr>
          <a:xfrm>
            <a:off x="8808600"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22" name="Text Placeholder 5">
            <a:extLst>
              <a:ext uri="{FF2B5EF4-FFF2-40B4-BE49-F238E27FC236}">
                <a16:creationId xmlns:a16="http://schemas.microsoft.com/office/drawing/2014/main" id="{E7A8CB18-EF35-4644-9DDB-02D8B65EA55E}"/>
              </a:ext>
            </a:extLst>
          </p:cNvPr>
          <p:cNvSpPr>
            <a:spLocks noGrp="1"/>
          </p:cNvSpPr>
          <p:nvPr>
            <p:ph type="body" sz="quarter" idx="33"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3897170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436FA5D-088F-4BDE-ABD2-A640A8610900}"/>
              </a:ext>
            </a:extLst>
          </p:cNvPr>
          <p:cNvCxnSpPr/>
          <p:nvPr userDrawn="1"/>
        </p:nvCxnSpPr>
        <p:spPr>
          <a:xfrm>
            <a:off x="6096000" y="1319756"/>
            <a:ext cx="0" cy="461010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a:xfrm>
            <a:off x="11772000" y="6457831"/>
            <a:ext cx="420000" cy="421200"/>
          </a:xfrm>
          <a:prstGeom prst="rect">
            <a:avLst/>
          </a:prstGeom>
        </p:spPr>
        <p:txBody>
          <a:bodyPr/>
          <a:lstStyle/>
          <a:p>
            <a:fld id="{4B73C415-D670-4716-A5EC-CC4D52CA2BAC}" type="slidenum">
              <a:rPr lang="en-US" noProof="0" smtClean="0"/>
              <a:pPr/>
              <a:t>‹#›</a:t>
            </a:fld>
            <a:endParaRPr lang="en-US" noProof="0" dirty="0"/>
          </a:p>
        </p:txBody>
      </p:sp>
      <p:cxnSp>
        <p:nvCxnSpPr>
          <p:cNvPr id="8" name="Straight Connector 7">
            <a:extLst>
              <a:ext uri="{FF2B5EF4-FFF2-40B4-BE49-F238E27FC236}">
                <a16:creationId xmlns:a16="http://schemas.microsoft.com/office/drawing/2014/main" id="{0C2BCB80-6997-4274-AAFE-65C2CCFFFD10}"/>
              </a:ext>
            </a:extLst>
          </p:cNvPr>
          <p:cNvCxnSpPr>
            <a:cxnSpLocks/>
          </p:cNvCxnSpPr>
          <p:nvPr userDrawn="1"/>
        </p:nvCxnSpPr>
        <p:spPr>
          <a:xfrm flipH="1">
            <a:off x="432000" y="3624806"/>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9A1FC84B-8A06-4879-86ED-47E43AAC9888}"/>
              </a:ext>
            </a:extLst>
          </p:cNvPr>
          <p:cNvSpPr>
            <a:spLocks noGrp="1"/>
          </p:cNvSpPr>
          <p:nvPr>
            <p:ph type="body" sz="quarter" idx="12" hasCustomPrompt="1"/>
          </p:nvPr>
        </p:nvSpPr>
        <p:spPr>
          <a:xfrm>
            <a:off x="5112000" y="951013"/>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4B975678-3DFA-4D26-9CF6-01294F7259E4}"/>
              </a:ext>
            </a:extLst>
          </p:cNvPr>
          <p:cNvSpPr>
            <a:spLocks noGrp="1"/>
          </p:cNvSpPr>
          <p:nvPr>
            <p:ph type="body" sz="quarter" idx="13" hasCustomPrompt="1"/>
          </p:nvPr>
        </p:nvSpPr>
        <p:spPr>
          <a:xfrm>
            <a:off x="5106000" y="6046600"/>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3" name="Text Placeholder 5">
            <a:extLst>
              <a:ext uri="{FF2B5EF4-FFF2-40B4-BE49-F238E27FC236}">
                <a16:creationId xmlns:a16="http://schemas.microsoft.com/office/drawing/2014/main" id="{8B55997C-0304-482F-A7C3-8E50C8ED55D7}"/>
              </a:ext>
            </a:extLst>
          </p:cNvPr>
          <p:cNvSpPr>
            <a:spLocks noGrp="1"/>
          </p:cNvSpPr>
          <p:nvPr>
            <p:ph type="body" sz="quarter" idx="14" hasCustomPrompt="1"/>
          </p:nvPr>
        </p:nvSpPr>
        <p:spPr>
          <a:xfrm>
            <a:off x="432000" y="3260393"/>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4" name="Text Placeholder 5">
            <a:extLst>
              <a:ext uri="{FF2B5EF4-FFF2-40B4-BE49-F238E27FC236}">
                <a16:creationId xmlns:a16="http://schemas.microsoft.com/office/drawing/2014/main" id="{E26AB0A6-DA7A-4EA3-9528-68FDBA8BF358}"/>
              </a:ext>
            </a:extLst>
          </p:cNvPr>
          <p:cNvSpPr>
            <a:spLocks noGrp="1"/>
          </p:cNvSpPr>
          <p:nvPr>
            <p:ph type="body" sz="quarter" idx="15" hasCustomPrompt="1"/>
          </p:nvPr>
        </p:nvSpPr>
        <p:spPr>
          <a:xfrm>
            <a:off x="9792001" y="3260393"/>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Tree>
    <p:extLst>
      <p:ext uri="{BB962C8B-B14F-4D97-AF65-F5344CB8AC3E}">
        <p14:creationId xmlns:p14="http://schemas.microsoft.com/office/powerpoint/2010/main" val="966920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a:xfrm>
            <a:off x="11772000" y="6457831"/>
            <a:ext cx="420000" cy="421200"/>
          </a:xfrm>
          <a:prstGeom prst="rect">
            <a:avLst/>
          </a:prstGeom>
        </p:spPr>
        <p:txBody>
          <a:bodyPr/>
          <a:lstStyle/>
          <a:p>
            <a:fld id="{4B73C415-D670-4716-A5EC-CC4D52CA2BAC}" type="slidenum">
              <a:rPr lang="en-US" noProof="0" smtClean="0"/>
              <a:pPr/>
              <a:t>‹#›</a:t>
            </a:fld>
            <a:endParaRPr lang="en-US" noProof="0" dirty="0"/>
          </a:p>
        </p:txBody>
      </p:sp>
    </p:spTree>
    <p:extLst>
      <p:ext uri="{BB962C8B-B14F-4D97-AF65-F5344CB8AC3E}">
        <p14:creationId xmlns:p14="http://schemas.microsoft.com/office/powerpoint/2010/main" val="150211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1FED-0A73-4769-96A2-4C362E5D9DE0}"/>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E455B16D-31A1-4D28-ADC4-0BDEF4E07DFF}"/>
              </a:ext>
            </a:extLst>
          </p:cNvPr>
          <p:cNvSpPr>
            <a:spLocks noGrp="1"/>
          </p:cNvSpPr>
          <p:nvPr>
            <p:ph sz="half" idx="1" hasCustomPrompt="1"/>
          </p:nvPr>
        </p:nvSpPr>
        <p:spPr>
          <a:xfrm>
            <a:off x="432000" y="1728000"/>
            <a:ext cx="54720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AC4D4C6E-0D63-44CE-B0B4-BAA8F101EAFF}"/>
              </a:ext>
            </a:extLst>
          </p:cNvPr>
          <p:cNvSpPr>
            <a:spLocks noGrp="1"/>
          </p:cNvSpPr>
          <p:nvPr>
            <p:ph sz="half" idx="2" hasCustomPrompt="1"/>
          </p:nvPr>
        </p:nvSpPr>
        <p:spPr>
          <a:xfrm>
            <a:off x="6300000" y="1728000"/>
            <a:ext cx="54720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43C0B96F-9D35-4001-9F9C-1A7004D61F3D}"/>
              </a:ext>
            </a:extLst>
          </p:cNvPr>
          <p:cNvSpPr>
            <a:spLocks noGrp="1"/>
          </p:cNvSpPr>
          <p:nvPr>
            <p:ph type="ftr" sz="quarter" idx="10"/>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A1C915CA-DB91-4B68-8DB8-2745ADA58582}"/>
              </a:ext>
            </a:extLst>
          </p:cNvPr>
          <p:cNvSpPr>
            <a:spLocks noGrp="1"/>
          </p:cNvSpPr>
          <p:nvPr>
            <p:ph type="sldNum" sz="quarter" idx="11"/>
          </p:nvPr>
        </p:nvSpPr>
        <p:spPr>
          <a:xfrm>
            <a:off x="11772000" y="6457831"/>
            <a:ext cx="420000" cy="421200"/>
          </a:xfrm>
          <a:prstGeom prst="rect">
            <a:avLst/>
          </a:prstGeom>
        </p:spPr>
        <p:txBody>
          <a:bodyPr/>
          <a:lstStyle/>
          <a:p>
            <a:fld id="{4B73C415-D670-4716-A5EC-CC4D52CA2BAC}" type="slidenum">
              <a:rPr lang="en-US" noProof="0" smtClean="0"/>
              <a:pPr/>
              <a:t>‹#›</a:t>
            </a:fld>
            <a:endParaRPr lang="en-US" noProof="0" dirty="0"/>
          </a:p>
        </p:txBody>
      </p:sp>
    </p:spTree>
    <p:extLst>
      <p:ext uri="{BB962C8B-B14F-4D97-AF65-F5344CB8AC3E}">
        <p14:creationId xmlns:p14="http://schemas.microsoft.com/office/powerpoint/2010/main" val="4050061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5908-D8D7-48AF-8B8F-21B88B87DDF2}"/>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4" name="Content Placeholder 3">
            <a:extLst>
              <a:ext uri="{FF2B5EF4-FFF2-40B4-BE49-F238E27FC236}">
                <a16:creationId xmlns:a16="http://schemas.microsoft.com/office/drawing/2014/main" id="{60B617A5-FA6C-44C9-ABCB-DCA5D4615EC7}"/>
              </a:ext>
            </a:extLst>
          </p:cNvPr>
          <p:cNvSpPr>
            <a:spLocks noGrp="1"/>
          </p:cNvSpPr>
          <p:nvPr>
            <p:ph sz="half" idx="2" hasCustomPrompt="1"/>
          </p:nvPr>
        </p:nvSpPr>
        <p:spPr>
          <a:xfrm>
            <a:off x="432000" y="2210852"/>
            <a:ext cx="5472000" cy="386848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5">
            <a:extLst>
              <a:ext uri="{FF2B5EF4-FFF2-40B4-BE49-F238E27FC236}">
                <a16:creationId xmlns:a16="http://schemas.microsoft.com/office/drawing/2014/main" id="{0A122ACD-5C8B-4CDA-89C5-565C88865B50}"/>
              </a:ext>
            </a:extLst>
          </p:cNvPr>
          <p:cNvSpPr>
            <a:spLocks noGrp="1"/>
          </p:cNvSpPr>
          <p:nvPr>
            <p:ph sz="quarter" idx="4" hasCustomPrompt="1"/>
          </p:nvPr>
        </p:nvSpPr>
        <p:spPr>
          <a:xfrm>
            <a:off x="6300000" y="2210852"/>
            <a:ext cx="5472000" cy="386848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a16="http://schemas.microsoft.com/office/drawing/2014/main" id="{43614A35-31E3-40DA-85DD-07B207690717}"/>
              </a:ext>
            </a:extLst>
          </p:cNvPr>
          <p:cNvSpPr>
            <a:spLocks noGrp="1"/>
          </p:cNvSpPr>
          <p:nvPr>
            <p:ph type="ftr" sz="quarter" idx="10"/>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B171800C-9F25-4694-879B-16A1F7BBAA77}"/>
              </a:ext>
            </a:extLst>
          </p:cNvPr>
          <p:cNvSpPr>
            <a:spLocks noGrp="1"/>
          </p:cNvSpPr>
          <p:nvPr>
            <p:ph type="sldNum" sz="quarter" idx="11"/>
          </p:nvPr>
        </p:nvSpPr>
        <p:spPr>
          <a:xfrm>
            <a:off x="11772000" y="6457831"/>
            <a:ext cx="420000" cy="421200"/>
          </a:xfrm>
          <a:prstGeom prst="rect">
            <a:avLst/>
          </a:prstGeom>
        </p:spPr>
        <p:txBody>
          <a:bodyPr/>
          <a:lstStyle/>
          <a:p>
            <a:fld id="{4B73C415-D670-4716-A5EC-CC4D52CA2BAC}" type="slidenum">
              <a:rPr lang="en-US" noProof="0" smtClean="0"/>
              <a:pPr/>
              <a:t>‹#›</a:t>
            </a:fld>
            <a:endParaRPr lang="en-US" noProof="0" dirty="0"/>
          </a:p>
        </p:txBody>
      </p:sp>
      <p:cxnSp>
        <p:nvCxnSpPr>
          <p:cNvPr id="12" name="Straight Connector 11" title="Divider Line">
            <a:extLst>
              <a:ext uri="{FF2B5EF4-FFF2-40B4-BE49-F238E27FC236}">
                <a16:creationId xmlns:a16="http://schemas.microsoft.com/office/drawing/2014/main" id="{03063CBE-E62B-44CB-9B45-D39B595FE2AF}"/>
              </a:ext>
            </a:extLst>
          </p:cNvPr>
          <p:cNvCxnSpPr>
            <a:cxnSpLocks/>
          </p:cNvCxnSpPr>
          <p:nvPr userDrawn="1"/>
        </p:nvCxnSpPr>
        <p:spPr>
          <a:xfrm>
            <a:off x="449349" y="2159999"/>
            <a:ext cx="42141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Divider Line">
            <a:extLst>
              <a:ext uri="{FF2B5EF4-FFF2-40B4-BE49-F238E27FC236}">
                <a16:creationId xmlns:a16="http://schemas.microsoft.com/office/drawing/2014/main" id="{0EA58CA1-D7A1-4089-B687-193C35202523}"/>
              </a:ext>
            </a:extLst>
          </p:cNvPr>
          <p:cNvCxnSpPr>
            <a:cxnSpLocks/>
          </p:cNvCxnSpPr>
          <p:nvPr userDrawn="1"/>
        </p:nvCxnSpPr>
        <p:spPr>
          <a:xfrm>
            <a:off x="6312700" y="2159999"/>
            <a:ext cx="42141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A1844C96-F6D4-4E32-8A11-B1815109D205}"/>
              </a:ext>
            </a:extLst>
          </p:cNvPr>
          <p:cNvSpPr>
            <a:spLocks noGrp="1"/>
          </p:cNvSpPr>
          <p:nvPr>
            <p:ph type="body" idx="1" hasCustomPrompt="1"/>
          </p:nvPr>
        </p:nvSpPr>
        <p:spPr>
          <a:xfrm>
            <a:off x="432000" y="1654025"/>
            <a:ext cx="5472000" cy="455122"/>
          </a:xfrm>
        </p:spPr>
        <p:txBody>
          <a:bodyPr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5" name="Text Placeholder 4">
            <a:extLst>
              <a:ext uri="{FF2B5EF4-FFF2-40B4-BE49-F238E27FC236}">
                <a16:creationId xmlns:a16="http://schemas.microsoft.com/office/drawing/2014/main" id="{EA0BCCC6-F846-426B-B421-41B835224F43}"/>
              </a:ext>
            </a:extLst>
          </p:cNvPr>
          <p:cNvSpPr>
            <a:spLocks noGrp="1"/>
          </p:cNvSpPr>
          <p:nvPr>
            <p:ph type="body" sz="quarter" idx="3" hasCustomPrompt="1"/>
          </p:nvPr>
        </p:nvSpPr>
        <p:spPr>
          <a:xfrm>
            <a:off x="6312700" y="1654025"/>
            <a:ext cx="5459300" cy="455122"/>
          </a:xfrm>
        </p:spPr>
        <p:txBody>
          <a:bodyPr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Tree>
    <p:extLst>
      <p:ext uri="{BB962C8B-B14F-4D97-AF65-F5344CB8AC3E}">
        <p14:creationId xmlns:p14="http://schemas.microsoft.com/office/powerpoint/2010/main" val="553097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FF5B2679-5029-4692-A1C7-099E7A583624}"/>
              </a:ext>
            </a:extLst>
          </p:cNvPr>
          <p:cNvSpPr>
            <a:spLocks noGrp="1"/>
          </p:cNvSpPr>
          <p:nvPr>
            <p:ph idx="14" hasCustomPrompt="1"/>
          </p:nvPr>
        </p:nvSpPr>
        <p:spPr>
          <a:xfrm>
            <a:off x="43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1B5AA133-C824-4B4A-96F4-D48A58E222DA}"/>
              </a:ext>
            </a:extLst>
          </p:cNvPr>
          <p:cNvSpPr>
            <a:spLocks noGrp="1"/>
          </p:cNvSpPr>
          <p:nvPr>
            <p:ph idx="15" hasCustomPrompt="1"/>
          </p:nvPr>
        </p:nvSpPr>
        <p:spPr>
          <a:xfrm>
            <a:off x="430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388A40C4-1887-4DBA-90FF-4CF89932DA57}"/>
              </a:ext>
            </a:extLst>
          </p:cNvPr>
          <p:cNvSpPr>
            <a:spLocks noGrp="1"/>
          </p:cNvSpPr>
          <p:nvPr>
            <p:ph idx="16" hasCustomPrompt="1"/>
          </p:nvPr>
        </p:nvSpPr>
        <p:spPr>
          <a:xfrm>
            <a:off x="817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1728000"/>
            <a:ext cx="3600000" cy="720000"/>
          </a:xfrm>
          <a:solidFill>
            <a:schemeClr val="tx1">
              <a:lumMod val="75000"/>
              <a:lumOff val="25000"/>
            </a:schemeClr>
          </a:solidFill>
          <a:ln w="28575">
            <a:solidFill>
              <a:schemeClr val="accent1"/>
            </a:solidFill>
          </a:ln>
        </p:spPr>
        <p:txBody>
          <a:bodyPr lIns="108000" tIns="36000" rIns="108000" bIns="36000" anchor="ctr"/>
          <a:lstStyle>
            <a:lvl1pPr marL="0" indent="0" algn="ctr">
              <a:buNone/>
              <a:defRPr>
                <a:solidFill>
                  <a:schemeClr val="bg1"/>
                </a:solidFill>
              </a:defRPr>
            </a:lvl1pPr>
          </a:lstStyle>
          <a:p>
            <a:pPr lvl="0"/>
            <a:r>
              <a:rPr lang="en-US" noProof="0"/>
              <a:t>Section 1 Title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a:xfrm>
            <a:off x="11772000" y="6457831"/>
            <a:ext cx="420000" cy="421200"/>
          </a:xfrm>
          <a:prstGeom prst="rect">
            <a:avLst/>
          </a:prstGeom>
        </p:spPr>
        <p:txBody>
          <a:bodyPr/>
          <a:lstStyle/>
          <a:p>
            <a:fld id="{4B73C415-D670-4716-A5EC-CC4D52CA2BAC}" type="slidenum">
              <a:rPr lang="en-US" noProof="0" smtClean="0"/>
              <a:pPr/>
              <a:t>‹#›</a:t>
            </a:fld>
            <a:endParaRPr lang="en-US" noProof="0" dirty="0"/>
          </a:p>
        </p:txBody>
      </p:sp>
      <p:sp>
        <p:nvSpPr>
          <p:cNvPr id="6" name="Content Placeholder 2">
            <a:extLst>
              <a:ext uri="{FF2B5EF4-FFF2-40B4-BE49-F238E27FC236}">
                <a16:creationId xmlns:a16="http://schemas.microsoft.com/office/drawing/2014/main" id="{43CF4B74-3202-48D6-B573-AA3882B039F4}"/>
              </a:ext>
            </a:extLst>
          </p:cNvPr>
          <p:cNvSpPr>
            <a:spLocks noGrp="1"/>
          </p:cNvSpPr>
          <p:nvPr>
            <p:ph idx="12" hasCustomPrompt="1"/>
          </p:nvPr>
        </p:nvSpPr>
        <p:spPr>
          <a:xfrm>
            <a:off x="4302000" y="1728000"/>
            <a:ext cx="3600000" cy="720000"/>
          </a:xfrm>
          <a:solidFill>
            <a:schemeClr val="tx1">
              <a:lumMod val="75000"/>
              <a:lumOff val="25000"/>
            </a:schemeClr>
          </a:solidFill>
          <a:ln w="28575">
            <a:solidFill>
              <a:schemeClr val="accent2"/>
            </a:solidFill>
          </a:ln>
        </p:spPr>
        <p:txBody>
          <a:bodyPr lIns="108000" tIns="36000" rIns="108000" bIns="36000" anchor="ctr"/>
          <a:lstStyle>
            <a:lvl1pPr marL="0" indent="0" algn="ctr">
              <a:buNone/>
              <a:defRPr>
                <a:solidFill>
                  <a:schemeClr val="bg1"/>
                </a:solidFill>
              </a:defRPr>
            </a:lvl1pPr>
          </a:lstStyle>
          <a:p>
            <a:pPr lvl="0"/>
            <a:r>
              <a:rPr lang="en-US" noProof="0"/>
              <a:t>Section 2 Title</a:t>
            </a:r>
          </a:p>
        </p:txBody>
      </p:sp>
      <p:sp>
        <p:nvSpPr>
          <p:cNvPr id="9" name="Content Placeholder 2">
            <a:extLst>
              <a:ext uri="{FF2B5EF4-FFF2-40B4-BE49-F238E27FC236}">
                <a16:creationId xmlns:a16="http://schemas.microsoft.com/office/drawing/2014/main" id="{0BA6D519-EE14-4D3E-B15F-70C4423A3988}"/>
              </a:ext>
            </a:extLst>
          </p:cNvPr>
          <p:cNvSpPr>
            <a:spLocks noGrp="1"/>
          </p:cNvSpPr>
          <p:nvPr>
            <p:ph idx="13" hasCustomPrompt="1"/>
          </p:nvPr>
        </p:nvSpPr>
        <p:spPr>
          <a:xfrm>
            <a:off x="8172000" y="1728000"/>
            <a:ext cx="3600000" cy="720000"/>
          </a:xfrm>
          <a:solidFill>
            <a:schemeClr val="tx1">
              <a:lumMod val="75000"/>
              <a:lumOff val="25000"/>
            </a:schemeClr>
          </a:solidFill>
          <a:ln w="28575">
            <a:solidFill>
              <a:schemeClr val="accent3"/>
            </a:solidFill>
          </a:ln>
        </p:spPr>
        <p:txBody>
          <a:bodyPr lIns="108000" tIns="36000" rIns="108000" bIns="36000" anchor="ctr"/>
          <a:lstStyle>
            <a:lvl1pPr marL="0" indent="0" algn="ctr">
              <a:buNone/>
              <a:defRPr>
                <a:solidFill>
                  <a:schemeClr val="bg1"/>
                </a:solidFill>
              </a:defRPr>
            </a:lvl1pPr>
          </a:lstStyle>
          <a:p>
            <a:pPr lvl="0"/>
            <a:r>
              <a:rPr lang="en-US" noProof="0"/>
              <a:t>Section 3 Title</a:t>
            </a:r>
          </a:p>
        </p:txBody>
      </p:sp>
      <p:sp>
        <p:nvSpPr>
          <p:cNvPr id="13" name="Text Placeholder 5">
            <a:extLst>
              <a:ext uri="{FF2B5EF4-FFF2-40B4-BE49-F238E27FC236}">
                <a16:creationId xmlns:a16="http://schemas.microsoft.com/office/drawing/2014/main" id="{4DA29CFB-3C73-4618-B2D9-70E396D1EBA2}"/>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1601538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a:xfrm>
            <a:off x="11772000" y="6457831"/>
            <a:ext cx="420000" cy="421200"/>
          </a:xfrm>
          <a:prstGeom prst="rect">
            <a:avLst/>
          </a:prstGeom>
        </p:spPr>
        <p:txBody>
          <a:bodyPr/>
          <a:lstStyle/>
          <a:p>
            <a:fld id="{4B73C415-D670-4716-A5EC-CC4D52CA2BAC}" type="slidenum">
              <a:rPr lang="en-US" noProof="0" smtClean="0"/>
              <a:pPr/>
              <a:t>‹#›</a:t>
            </a:fld>
            <a:endParaRPr lang="en-US" noProof="0" dirty="0"/>
          </a:p>
        </p:txBody>
      </p:sp>
      <p:sp>
        <p:nvSpPr>
          <p:cNvPr id="5" name="Text Placeholder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9" name="Text Placeholder 10">
            <a:extLst>
              <a:ext uri="{FF2B5EF4-FFF2-40B4-BE49-F238E27FC236}">
                <a16:creationId xmlns:a16="http://schemas.microsoft.com/office/drawing/2014/main" id="{EE87B275-BCEB-48C5-BD58-39E2B9AB906E}"/>
              </a:ext>
            </a:extLst>
          </p:cNvPr>
          <p:cNvSpPr>
            <a:spLocks noGrp="1"/>
          </p:cNvSpPr>
          <p:nvPr>
            <p:ph type="body" sz="quarter" idx="33" hasCustomPrompt="1"/>
          </p:nvPr>
        </p:nvSpPr>
        <p:spPr>
          <a:xfrm>
            <a:off x="4129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0" name="Text Placeholder 10">
            <a:extLst>
              <a:ext uri="{FF2B5EF4-FFF2-40B4-BE49-F238E27FC236}">
                <a16:creationId xmlns:a16="http://schemas.microsoft.com/office/drawing/2014/main" id="{75FEF587-0930-42DA-AF85-54F9A14870D3}"/>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1" name="Text Placeholder 10">
            <a:extLst>
              <a:ext uri="{FF2B5EF4-FFF2-40B4-BE49-F238E27FC236}">
                <a16:creationId xmlns:a16="http://schemas.microsoft.com/office/drawing/2014/main" id="{77B00876-F334-4F19-ACB9-5A52E300C62F}"/>
              </a:ext>
            </a:extLst>
          </p:cNvPr>
          <p:cNvSpPr>
            <a:spLocks noGrp="1"/>
          </p:cNvSpPr>
          <p:nvPr>
            <p:ph type="body" sz="quarter" idx="35" hasCustomPrompt="1"/>
          </p:nvPr>
        </p:nvSpPr>
        <p:spPr>
          <a:xfrm>
            <a:off x="90381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2" name="Text Placeholder 10">
            <a:extLst>
              <a:ext uri="{FF2B5EF4-FFF2-40B4-BE49-F238E27FC236}">
                <a16:creationId xmlns:a16="http://schemas.microsoft.com/office/drawing/2014/main" id="{DC5160FB-C621-4014-AF15-7C31EBF94639}"/>
              </a:ext>
            </a:extLst>
          </p:cNvPr>
          <p:cNvSpPr>
            <a:spLocks noGrp="1"/>
          </p:cNvSpPr>
          <p:nvPr>
            <p:ph type="body" sz="quarter" idx="36" hasCustomPrompt="1"/>
          </p:nvPr>
        </p:nvSpPr>
        <p:spPr>
          <a:xfrm>
            <a:off x="13758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3" name="Text Placeholder 10">
            <a:extLst>
              <a:ext uri="{FF2B5EF4-FFF2-40B4-BE49-F238E27FC236}">
                <a16:creationId xmlns:a16="http://schemas.microsoft.com/office/drawing/2014/main" id="{3D37E5E1-DD5A-4C77-849F-40C0D2AE3F71}"/>
              </a:ext>
            </a:extLst>
          </p:cNvPr>
          <p:cNvSpPr>
            <a:spLocks noGrp="1"/>
          </p:cNvSpPr>
          <p:nvPr>
            <p:ph type="body" sz="quarter" idx="37" hasCustomPrompt="1"/>
          </p:nvPr>
        </p:nvSpPr>
        <p:spPr>
          <a:xfrm>
            <a:off x="184785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4" name="Text Placeholder 10">
            <a:extLst>
              <a:ext uri="{FF2B5EF4-FFF2-40B4-BE49-F238E27FC236}">
                <a16:creationId xmlns:a16="http://schemas.microsoft.com/office/drawing/2014/main" id="{8164CA25-5B7F-4EDD-8B42-0D567DED1794}"/>
              </a:ext>
            </a:extLst>
          </p:cNvPr>
          <p:cNvSpPr>
            <a:spLocks noGrp="1"/>
          </p:cNvSpPr>
          <p:nvPr>
            <p:ph type="body" sz="quarter" idx="38" hasCustomPrompt="1"/>
          </p:nvPr>
        </p:nvSpPr>
        <p:spPr>
          <a:xfrm>
            <a:off x="60771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15876039-3F56-4587-900E-4FCE60BCA50B}"/>
              </a:ext>
            </a:extLst>
          </p:cNvPr>
          <p:cNvSpPr>
            <a:spLocks noGrp="1"/>
          </p:cNvSpPr>
          <p:nvPr>
            <p:ph type="body" sz="quarter" idx="39" hasCustomPrompt="1"/>
          </p:nvPr>
        </p:nvSpPr>
        <p:spPr>
          <a:xfrm>
            <a:off x="231986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515FCEBD-9007-4B9D-AE69-7F8068A14B21}"/>
              </a:ext>
            </a:extLst>
          </p:cNvPr>
          <p:cNvSpPr>
            <a:spLocks noGrp="1"/>
          </p:cNvSpPr>
          <p:nvPr>
            <p:ph type="body" sz="quarter" idx="40" hasCustomPrompt="1"/>
          </p:nvPr>
        </p:nvSpPr>
        <p:spPr>
          <a:xfrm>
            <a:off x="279188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8856F7F9-97EB-4612-BB5C-DDB9D90C9CD4}"/>
              </a:ext>
            </a:extLst>
          </p:cNvPr>
          <p:cNvSpPr>
            <a:spLocks noGrp="1"/>
          </p:cNvSpPr>
          <p:nvPr>
            <p:ph type="body" sz="quarter" idx="41" hasCustomPrompt="1"/>
          </p:nvPr>
        </p:nvSpPr>
        <p:spPr>
          <a:xfrm>
            <a:off x="326390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B0C577BC-AD44-4FF0-8F34-D7ABD44B100A}"/>
              </a:ext>
            </a:extLst>
          </p:cNvPr>
          <p:cNvSpPr>
            <a:spLocks noGrp="1"/>
          </p:cNvSpPr>
          <p:nvPr>
            <p:ph type="body" sz="quarter" idx="42" hasCustomPrompt="1"/>
          </p:nvPr>
        </p:nvSpPr>
        <p:spPr>
          <a:xfrm>
            <a:off x="467995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12E19F39-39CE-43A3-912F-3D8656DA5E76}"/>
              </a:ext>
            </a:extLst>
          </p:cNvPr>
          <p:cNvSpPr>
            <a:spLocks noGrp="1"/>
          </p:cNvSpPr>
          <p:nvPr>
            <p:ph type="body" sz="quarter" idx="43" hasCustomPrompt="1"/>
          </p:nvPr>
        </p:nvSpPr>
        <p:spPr>
          <a:xfrm>
            <a:off x="373591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0" name="Text Placeholder 10">
            <a:extLst>
              <a:ext uri="{FF2B5EF4-FFF2-40B4-BE49-F238E27FC236}">
                <a16:creationId xmlns:a16="http://schemas.microsoft.com/office/drawing/2014/main" id="{64F2C543-C785-4078-9811-96F28F1BF210}"/>
              </a:ext>
            </a:extLst>
          </p:cNvPr>
          <p:cNvSpPr>
            <a:spLocks noGrp="1"/>
          </p:cNvSpPr>
          <p:nvPr>
            <p:ph type="body" sz="quarter" idx="44" hasCustomPrompt="1"/>
          </p:nvPr>
        </p:nvSpPr>
        <p:spPr>
          <a:xfrm>
            <a:off x="420793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022F0FFE-8538-47C2-9227-B4DE41186CE8}"/>
              </a:ext>
            </a:extLst>
          </p:cNvPr>
          <p:cNvSpPr>
            <a:spLocks noGrp="1"/>
          </p:cNvSpPr>
          <p:nvPr>
            <p:ph type="body" sz="quarter" idx="45" hasCustomPrompt="1"/>
          </p:nvPr>
        </p:nvSpPr>
        <p:spPr>
          <a:xfrm>
            <a:off x="51519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5D12B21-B498-4E00-B817-457BAED99A33}"/>
              </a:ext>
            </a:extLst>
          </p:cNvPr>
          <p:cNvSpPr>
            <a:spLocks noGrp="1"/>
          </p:cNvSpPr>
          <p:nvPr>
            <p:ph type="body" sz="quarter" idx="46" hasCustomPrompt="1"/>
          </p:nvPr>
        </p:nvSpPr>
        <p:spPr>
          <a:xfrm>
            <a:off x="562398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A60F8F4D-F654-4555-BC21-7137D98E027C}"/>
              </a:ext>
            </a:extLst>
          </p:cNvPr>
          <p:cNvSpPr>
            <a:spLocks noGrp="1"/>
          </p:cNvSpPr>
          <p:nvPr>
            <p:ph type="body" sz="quarter" idx="47" hasCustomPrompt="1"/>
          </p:nvPr>
        </p:nvSpPr>
        <p:spPr>
          <a:xfrm>
            <a:off x="60959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0B633DEF-CDC6-4A75-A05B-0C875E2B8FF1}"/>
              </a:ext>
            </a:extLst>
          </p:cNvPr>
          <p:cNvSpPr>
            <a:spLocks noGrp="1"/>
          </p:cNvSpPr>
          <p:nvPr>
            <p:ph type="body" sz="quarter" idx="48" hasCustomPrompt="1"/>
          </p:nvPr>
        </p:nvSpPr>
        <p:spPr>
          <a:xfrm>
            <a:off x="656801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23A67F56-440C-4AE2-B52E-F6ECF3E31F86}"/>
              </a:ext>
            </a:extLst>
          </p:cNvPr>
          <p:cNvSpPr>
            <a:spLocks noGrp="1"/>
          </p:cNvSpPr>
          <p:nvPr>
            <p:ph type="body" sz="quarter" idx="49" hasCustomPrompt="1"/>
          </p:nvPr>
        </p:nvSpPr>
        <p:spPr>
          <a:xfrm>
            <a:off x="704002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E8F5BF8F-8918-4E36-8AAF-45E994E46B29}"/>
              </a:ext>
            </a:extLst>
          </p:cNvPr>
          <p:cNvSpPr>
            <a:spLocks noGrp="1"/>
          </p:cNvSpPr>
          <p:nvPr>
            <p:ph type="body" sz="quarter" idx="50" hasCustomPrompt="1"/>
          </p:nvPr>
        </p:nvSpPr>
        <p:spPr>
          <a:xfrm>
            <a:off x="751204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1A2F56E4-C780-42A2-BA54-B1EAB7CA2197}"/>
              </a:ext>
            </a:extLst>
          </p:cNvPr>
          <p:cNvSpPr>
            <a:spLocks noGrp="1"/>
          </p:cNvSpPr>
          <p:nvPr>
            <p:ph type="body" sz="quarter" idx="51" hasCustomPrompt="1"/>
          </p:nvPr>
        </p:nvSpPr>
        <p:spPr>
          <a:xfrm>
            <a:off x="79840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7405E86B-3690-4EBE-8353-7ABE76F10810}"/>
              </a:ext>
            </a:extLst>
          </p:cNvPr>
          <p:cNvSpPr>
            <a:spLocks noGrp="1"/>
          </p:cNvSpPr>
          <p:nvPr>
            <p:ph type="body" sz="quarter" idx="52" hasCustomPrompt="1"/>
          </p:nvPr>
        </p:nvSpPr>
        <p:spPr>
          <a:xfrm>
            <a:off x="845608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DB54048B-A035-47F0-B54D-1B9676EE8931}"/>
              </a:ext>
            </a:extLst>
          </p:cNvPr>
          <p:cNvSpPr>
            <a:spLocks noGrp="1"/>
          </p:cNvSpPr>
          <p:nvPr>
            <p:ph type="body" sz="quarter" idx="53" hasCustomPrompt="1"/>
          </p:nvPr>
        </p:nvSpPr>
        <p:spPr>
          <a:xfrm>
            <a:off x="89280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12F6976C-DDBF-4808-9B45-2C78E0FC6AA7}"/>
              </a:ext>
            </a:extLst>
          </p:cNvPr>
          <p:cNvSpPr>
            <a:spLocks noGrp="1"/>
          </p:cNvSpPr>
          <p:nvPr>
            <p:ph type="body" sz="quarter" idx="54" hasCustomPrompt="1"/>
          </p:nvPr>
        </p:nvSpPr>
        <p:spPr>
          <a:xfrm>
            <a:off x="1034414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66103D17-8EEC-45BF-B909-8F6DB8575A35}"/>
              </a:ext>
            </a:extLst>
          </p:cNvPr>
          <p:cNvSpPr>
            <a:spLocks noGrp="1"/>
          </p:cNvSpPr>
          <p:nvPr>
            <p:ph type="body" sz="quarter" idx="55" hasCustomPrompt="1"/>
          </p:nvPr>
        </p:nvSpPr>
        <p:spPr>
          <a:xfrm>
            <a:off x="940011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57F6EB7B-A4AE-4147-A94B-9C2860A158F4}"/>
              </a:ext>
            </a:extLst>
          </p:cNvPr>
          <p:cNvSpPr>
            <a:spLocks noGrp="1"/>
          </p:cNvSpPr>
          <p:nvPr>
            <p:ph type="body" sz="quarter" idx="56" hasCustomPrompt="1"/>
          </p:nvPr>
        </p:nvSpPr>
        <p:spPr>
          <a:xfrm>
            <a:off x="987213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95673032-36DB-4772-82D8-46E21D810A56}"/>
              </a:ext>
            </a:extLst>
          </p:cNvPr>
          <p:cNvSpPr>
            <a:spLocks noGrp="1"/>
          </p:cNvSpPr>
          <p:nvPr>
            <p:ph type="body" sz="quarter" idx="57" hasCustomPrompt="1"/>
          </p:nvPr>
        </p:nvSpPr>
        <p:spPr>
          <a:xfrm>
            <a:off x="1081616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CDE9935C-FEBD-421A-A63B-8A87A2D4A4D9}"/>
              </a:ext>
            </a:extLst>
          </p:cNvPr>
          <p:cNvSpPr>
            <a:spLocks noGrp="1"/>
          </p:cNvSpPr>
          <p:nvPr>
            <p:ph type="body" sz="quarter" idx="58" hasCustomPrompt="1"/>
          </p:nvPr>
        </p:nvSpPr>
        <p:spPr>
          <a:xfrm>
            <a:off x="112881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 name="Text Placeholder 3">
            <a:extLst>
              <a:ext uri="{FF2B5EF4-FFF2-40B4-BE49-F238E27FC236}">
                <a16:creationId xmlns:a16="http://schemas.microsoft.com/office/drawing/2014/main" id="{D242C672-1222-4C21-9E3D-F365D9665E1B}"/>
              </a:ext>
            </a:extLst>
          </p:cNvPr>
          <p:cNvSpPr>
            <a:spLocks noGrp="1"/>
          </p:cNvSpPr>
          <p:nvPr>
            <p:ph type="body" sz="quarter" idx="59" hasCustomPrompt="1"/>
          </p:nvPr>
        </p:nvSpPr>
        <p:spPr>
          <a:xfrm>
            <a:off x="5360988" y="2190750"/>
            <a:ext cx="1793875" cy="561975"/>
          </a:xfrm>
          <a:solidFill>
            <a:schemeClr val="bg1">
              <a:lumMod val="95000"/>
            </a:schemeClr>
          </a:solidFill>
        </p:spPr>
        <p:txBody>
          <a:bodyPr tIns="36000" anchor="t"/>
          <a:lstStyle>
            <a:lvl1pPr marL="0" indent="0" algn="ctr">
              <a:buNone/>
              <a:defRPr sz="1600"/>
            </a:lvl1pPr>
          </a:lstStyle>
          <a:p>
            <a:pPr lvl="0"/>
            <a:r>
              <a:rPr lang="en-US" noProof="0"/>
              <a:t>Item Title</a:t>
            </a:r>
          </a:p>
        </p:txBody>
      </p:sp>
      <p:sp>
        <p:nvSpPr>
          <p:cNvPr id="37" name="Text Placeholder 36">
            <a:extLst>
              <a:ext uri="{FF2B5EF4-FFF2-40B4-BE49-F238E27FC236}">
                <a16:creationId xmlns:a16="http://schemas.microsoft.com/office/drawing/2014/main" id="{2F97A7E3-509A-417D-9818-EDDA3B539E4F}"/>
              </a:ext>
            </a:extLst>
          </p:cNvPr>
          <p:cNvSpPr>
            <a:spLocks noGrp="1"/>
          </p:cNvSpPr>
          <p:nvPr>
            <p:ph type="body" sz="quarter" idx="60" hasCustomPrompt="1"/>
          </p:nvPr>
        </p:nvSpPr>
        <p:spPr>
          <a:xfrm>
            <a:off x="5412717"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Tree>
    <p:extLst>
      <p:ext uri="{BB962C8B-B14F-4D97-AF65-F5344CB8AC3E}">
        <p14:creationId xmlns:p14="http://schemas.microsoft.com/office/powerpoint/2010/main" val="529110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a:xfrm>
            <a:off x="11772000" y="6457831"/>
            <a:ext cx="420000" cy="421200"/>
          </a:xfrm>
          <a:prstGeom prst="rect">
            <a:avLst/>
          </a:prstGeom>
        </p:spPr>
        <p:txBody>
          <a:bodyPr/>
          <a:lstStyle/>
          <a:p>
            <a:fld id="{4B73C415-D670-4716-A5EC-CC4D52CA2BAC}" type="slidenum">
              <a:rPr lang="en-US" noProof="0" smtClean="0"/>
              <a:pPr/>
              <a:t>‹#›</a:t>
            </a:fld>
            <a:endParaRPr lang="en-US" noProof="0" dirty="0"/>
          </a:p>
        </p:txBody>
      </p:sp>
      <p:sp>
        <p:nvSpPr>
          <p:cNvPr id="5" name="Picture Placeholder 4">
            <a:extLst>
              <a:ext uri="{FF2B5EF4-FFF2-40B4-BE49-F238E27FC236}">
                <a16:creationId xmlns:a16="http://schemas.microsoft.com/office/drawing/2014/main" id="{8977821B-617D-47E4-AAA2-FADADD15EBCD}"/>
              </a:ext>
            </a:extLst>
          </p:cNvPr>
          <p:cNvSpPr>
            <a:spLocks noGrp="1"/>
          </p:cNvSpPr>
          <p:nvPr>
            <p:ph type="pic" sz="quarter" idx="12" hasCustomPrompt="1"/>
          </p:nvPr>
        </p:nvSpPr>
        <p:spPr>
          <a:xfrm>
            <a:off x="431799"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9" name="Text Placeholder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1974854"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11" name="Text Placeholder 10">
            <a:extLst>
              <a:ext uri="{FF2B5EF4-FFF2-40B4-BE49-F238E27FC236}">
                <a16:creationId xmlns:a16="http://schemas.microsoft.com/office/drawing/2014/main" id="{53739758-B746-428A-A18B-3989DA89A860}"/>
              </a:ext>
            </a:extLst>
          </p:cNvPr>
          <p:cNvSpPr>
            <a:spLocks noGrp="1"/>
          </p:cNvSpPr>
          <p:nvPr>
            <p:ph type="body" sz="quarter" idx="14" hasCustomPrompt="1"/>
          </p:nvPr>
        </p:nvSpPr>
        <p:spPr>
          <a:xfrm>
            <a:off x="1974854"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8" name="Text Placeholder 8">
            <a:extLst>
              <a:ext uri="{FF2B5EF4-FFF2-40B4-BE49-F238E27FC236}">
                <a16:creationId xmlns:a16="http://schemas.microsoft.com/office/drawing/2014/main" id="{B502D142-31B4-4BFF-A18F-9FB36E0F4005}"/>
              </a:ext>
            </a:extLst>
          </p:cNvPr>
          <p:cNvSpPr>
            <a:spLocks noGrp="1"/>
          </p:cNvSpPr>
          <p:nvPr>
            <p:ph type="body" sz="quarter" idx="33" hasCustomPrompt="1"/>
          </p:nvPr>
        </p:nvSpPr>
        <p:spPr>
          <a:xfrm>
            <a:off x="1974854"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1" name="Picture Placeholder 4">
            <a:extLst>
              <a:ext uri="{FF2B5EF4-FFF2-40B4-BE49-F238E27FC236}">
                <a16:creationId xmlns:a16="http://schemas.microsoft.com/office/drawing/2014/main" id="{ED382BE6-73A2-49C4-9284-7996310FE85F}"/>
              </a:ext>
            </a:extLst>
          </p:cNvPr>
          <p:cNvSpPr>
            <a:spLocks noGrp="1"/>
          </p:cNvSpPr>
          <p:nvPr>
            <p:ph type="pic" sz="quarter" idx="34" hasCustomPrompt="1"/>
          </p:nvPr>
        </p:nvSpPr>
        <p:spPr>
          <a:xfrm>
            <a:off x="4268028"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42" name="Text Placeholder 8">
            <a:extLst>
              <a:ext uri="{FF2B5EF4-FFF2-40B4-BE49-F238E27FC236}">
                <a16:creationId xmlns:a16="http://schemas.microsoft.com/office/drawing/2014/main" id="{5E81FDE4-AA9D-42F8-BEAF-C710A81DC8AB}"/>
              </a:ext>
            </a:extLst>
          </p:cNvPr>
          <p:cNvSpPr>
            <a:spLocks noGrp="1"/>
          </p:cNvSpPr>
          <p:nvPr>
            <p:ph type="body" sz="quarter" idx="35" hasCustomPrompt="1"/>
          </p:nvPr>
        </p:nvSpPr>
        <p:spPr>
          <a:xfrm>
            <a:off x="5811083"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43" name="Text Placeholder 10">
            <a:extLst>
              <a:ext uri="{FF2B5EF4-FFF2-40B4-BE49-F238E27FC236}">
                <a16:creationId xmlns:a16="http://schemas.microsoft.com/office/drawing/2014/main" id="{9D6585E1-D051-4611-811C-C8101B0D2F03}"/>
              </a:ext>
            </a:extLst>
          </p:cNvPr>
          <p:cNvSpPr>
            <a:spLocks noGrp="1"/>
          </p:cNvSpPr>
          <p:nvPr>
            <p:ph type="body" sz="quarter" idx="36" hasCustomPrompt="1"/>
          </p:nvPr>
        </p:nvSpPr>
        <p:spPr>
          <a:xfrm>
            <a:off x="5811083"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4" name="Text Placeholder 8">
            <a:extLst>
              <a:ext uri="{FF2B5EF4-FFF2-40B4-BE49-F238E27FC236}">
                <a16:creationId xmlns:a16="http://schemas.microsoft.com/office/drawing/2014/main" id="{6C195A32-24CC-4109-9C00-31757D0A0A3C}"/>
              </a:ext>
            </a:extLst>
          </p:cNvPr>
          <p:cNvSpPr>
            <a:spLocks noGrp="1"/>
          </p:cNvSpPr>
          <p:nvPr>
            <p:ph type="body" sz="quarter" idx="37" hasCustomPrompt="1"/>
          </p:nvPr>
        </p:nvSpPr>
        <p:spPr>
          <a:xfrm>
            <a:off x="5811083"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5" name="Picture Placeholder 4">
            <a:extLst>
              <a:ext uri="{FF2B5EF4-FFF2-40B4-BE49-F238E27FC236}">
                <a16:creationId xmlns:a16="http://schemas.microsoft.com/office/drawing/2014/main" id="{B318C64F-C963-4A3C-BB8F-999A7F7F5F88}"/>
              </a:ext>
            </a:extLst>
          </p:cNvPr>
          <p:cNvSpPr>
            <a:spLocks noGrp="1"/>
          </p:cNvSpPr>
          <p:nvPr>
            <p:ph type="pic" sz="quarter" idx="38" hasCustomPrompt="1"/>
          </p:nvPr>
        </p:nvSpPr>
        <p:spPr>
          <a:xfrm>
            <a:off x="8112825"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46" name="Text Placeholder 8">
            <a:extLst>
              <a:ext uri="{FF2B5EF4-FFF2-40B4-BE49-F238E27FC236}">
                <a16:creationId xmlns:a16="http://schemas.microsoft.com/office/drawing/2014/main" id="{B8B9BC49-5937-4C0A-9AA6-7A7DA7F18CAF}"/>
              </a:ext>
            </a:extLst>
          </p:cNvPr>
          <p:cNvSpPr>
            <a:spLocks noGrp="1"/>
          </p:cNvSpPr>
          <p:nvPr>
            <p:ph type="body" sz="quarter" idx="39" hasCustomPrompt="1"/>
          </p:nvPr>
        </p:nvSpPr>
        <p:spPr>
          <a:xfrm>
            <a:off x="9647313"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47" name="Text Placeholder 10">
            <a:extLst>
              <a:ext uri="{FF2B5EF4-FFF2-40B4-BE49-F238E27FC236}">
                <a16:creationId xmlns:a16="http://schemas.microsoft.com/office/drawing/2014/main" id="{8020B4D6-002F-4FA9-BF1D-FC56D9A06F28}"/>
              </a:ext>
            </a:extLst>
          </p:cNvPr>
          <p:cNvSpPr>
            <a:spLocks noGrp="1"/>
          </p:cNvSpPr>
          <p:nvPr>
            <p:ph type="body" sz="quarter" idx="40" hasCustomPrompt="1"/>
          </p:nvPr>
        </p:nvSpPr>
        <p:spPr>
          <a:xfrm>
            <a:off x="9647313"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8" name="Text Placeholder 8">
            <a:extLst>
              <a:ext uri="{FF2B5EF4-FFF2-40B4-BE49-F238E27FC236}">
                <a16:creationId xmlns:a16="http://schemas.microsoft.com/office/drawing/2014/main" id="{93C1946C-7118-4BF3-8EE8-B0944465F49A}"/>
              </a:ext>
            </a:extLst>
          </p:cNvPr>
          <p:cNvSpPr>
            <a:spLocks noGrp="1"/>
          </p:cNvSpPr>
          <p:nvPr>
            <p:ph type="body" sz="quarter" idx="41" hasCustomPrompt="1"/>
          </p:nvPr>
        </p:nvSpPr>
        <p:spPr>
          <a:xfrm>
            <a:off x="9647313"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Tree>
    <p:extLst>
      <p:ext uri="{BB962C8B-B14F-4D97-AF65-F5344CB8AC3E}">
        <p14:creationId xmlns:p14="http://schemas.microsoft.com/office/powerpoint/2010/main" val="1638949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a:xfrm>
            <a:off x="11772000" y="6457831"/>
            <a:ext cx="420000" cy="421200"/>
          </a:xfrm>
          <a:prstGeom prst="rect">
            <a:avLst/>
          </a:prstGeom>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9" name="Text Placeholder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0" name="Text Placeholder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1" name="Text Placeholder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375703"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2" name="Text Placeholder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375703"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3" name="Text Placeholder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4319606"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4" name="Text Placeholder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4319606"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5" name="Text Placeholder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6263509"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6" name="Text Placeholder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6263509"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8207412"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8207412"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16" name="Picture Placeholder 15">
            <a:extLst>
              <a:ext uri="{FF2B5EF4-FFF2-40B4-BE49-F238E27FC236}">
                <a16:creationId xmlns:a16="http://schemas.microsoft.com/office/drawing/2014/main" id="{B2738624-9DAA-4152-9A77-80BBB71AD5F1}"/>
              </a:ext>
            </a:extLst>
          </p:cNvPr>
          <p:cNvSpPr>
            <a:spLocks noGrp="1"/>
          </p:cNvSpPr>
          <p:nvPr>
            <p:ph type="pic" sz="quarter" idx="41"/>
          </p:nvPr>
        </p:nvSpPr>
        <p:spPr>
          <a:xfrm>
            <a:off x="431800"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59" name="Picture Placeholder 15">
            <a:extLst>
              <a:ext uri="{FF2B5EF4-FFF2-40B4-BE49-F238E27FC236}">
                <a16:creationId xmlns:a16="http://schemas.microsoft.com/office/drawing/2014/main" id="{522AE46C-0845-4BB0-9861-06071BCF56F6}"/>
              </a:ext>
            </a:extLst>
          </p:cNvPr>
          <p:cNvSpPr>
            <a:spLocks noGrp="1"/>
          </p:cNvSpPr>
          <p:nvPr>
            <p:ph type="pic" sz="quarter" idx="42"/>
          </p:nvPr>
        </p:nvSpPr>
        <p:spPr>
          <a:xfrm>
            <a:off x="237570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0" name="Picture Placeholder 15">
            <a:extLst>
              <a:ext uri="{FF2B5EF4-FFF2-40B4-BE49-F238E27FC236}">
                <a16:creationId xmlns:a16="http://schemas.microsoft.com/office/drawing/2014/main" id="{D791A6AF-478F-443B-A785-F82A8DBA9F30}"/>
              </a:ext>
            </a:extLst>
          </p:cNvPr>
          <p:cNvSpPr>
            <a:spLocks noGrp="1"/>
          </p:cNvSpPr>
          <p:nvPr>
            <p:ph type="pic" sz="quarter" idx="43"/>
          </p:nvPr>
        </p:nvSpPr>
        <p:spPr>
          <a:xfrm>
            <a:off x="4319606"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1" name="Picture Placeholder 15">
            <a:extLst>
              <a:ext uri="{FF2B5EF4-FFF2-40B4-BE49-F238E27FC236}">
                <a16:creationId xmlns:a16="http://schemas.microsoft.com/office/drawing/2014/main" id="{1A65AFE9-2875-44A5-BF13-6E8438892669}"/>
              </a:ext>
            </a:extLst>
          </p:cNvPr>
          <p:cNvSpPr>
            <a:spLocks noGrp="1"/>
          </p:cNvSpPr>
          <p:nvPr>
            <p:ph type="pic" sz="quarter" idx="44"/>
          </p:nvPr>
        </p:nvSpPr>
        <p:spPr>
          <a:xfrm>
            <a:off x="6263509"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2" name="Picture Placeholder 15">
            <a:extLst>
              <a:ext uri="{FF2B5EF4-FFF2-40B4-BE49-F238E27FC236}">
                <a16:creationId xmlns:a16="http://schemas.microsoft.com/office/drawing/2014/main" id="{069B9167-077F-4123-82C5-01EB62AFB3E6}"/>
              </a:ext>
            </a:extLst>
          </p:cNvPr>
          <p:cNvSpPr>
            <a:spLocks noGrp="1"/>
          </p:cNvSpPr>
          <p:nvPr>
            <p:ph type="pic" sz="quarter" idx="45"/>
          </p:nvPr>
        </p:nvSpPr>
        <p:spPr>
          <a:xfrm>
            <a:off x="8207412"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21" name="Text Placeholder 8">
            <a:extLst>
              <a:ext uri="{FF2B5EF4-FFF2-40B4-BE49-F238E27FC236}">
                <a16:creationId xmlns:a16="http://schemas.microsoft.com/office/drawing/2014/main" id="{F9EF21D5-1862-4F5B-86BF-B76AF2A72B32}"/>
              </a:ext>
            </a:extLst>
          </p:cNvPr>
          <p:cNvSpPr>
            <a:spLocks noGrp="1"/>
          </p:cNvSpPr>
          <p:nvPr>
            <p:ph type="body" sz="quarter" idx="46" hasCustomPrompt="1"/>
          </p:nvPr>
        </p:nvSpPr>
        <p:spPr>
          <a:xfrm>
            <a:off x="10151313"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22" name="Text Placeholder 10">
            <a:extLst>
              <a:ext uri="{FF2B5EF4-FFF2-40B4-BE49-F238E27FC236}">
                <a16:creationId xmlns:a16="http://schemas.microsoft.com/office/drawing/2014/main" id="{80EC8DA4-EC6B-4362-949F-968E973A545B}"/>
              </a:ext>
            </a:extLst>
          </p:cNvPr>
          <p:cNvSpPr>
            <a:spLocks noGrp="1"/>
          </p:cNvSpPr>
          <p:nvPr>
            <p:ph type="body" sz="quarter" idx="47" hasCustomPrompt="1"/>
          </p:nvPr>
        </p:nvSpPr>
        <p:spPr>
          <a:xfrm>
            <a:off x="10151313"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23" name="Picture Placeholder 15">
            <a:extLst>
              <a:ext uri="{FF2B5EF4-FFF2-40B4-BE49-F238E27FC236}">
                <a16:creationId xmlns:a16="http://schemas.microsoft.com/office/drawing/2014/main" id="{FC64B5FD-0E87-4FAB-AFEA-D10DFED9F653}"/>
              </a:ext>
            </a:extLst>
          </p:cNvPr>
          <p:cNvSpPr>
            <a:spLocks noGrp="1"/>
          </p:cNvSpPr>
          <p:nvPr>
            <p:ph type="pic" sz="quarter" idx="48"/>
          </p:nvPr>
        </p:nvSpPr>
        <p:spPr>
          <a:xfrm>
            <a:off x="1015131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Tree>
    <p:extLst>
      <p:ext uri="{BB962C8B-B14F-4D97-AF65-F5344CB8AC3E}">
        <p14:creationId xmlns:p14="http://schemas.microsoft.com/office/powerpoint/2010/main" val="346205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2">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8BA39708-26C4-4C58-AAF1-7DDBAAFACC99}"/>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10" name="Rectangle 9">
            <a:extLst>
              <a:ext uri="{FF2B5EF4-FFF2-40B4-BE49-F238E27FC236}">
                <a16:creationId xmlns:a16="http://schemas.microsoft.com/office/drawing/2014/main" id="{129FEC1A-545F-4D58-B291-028B7D695567}"/>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6539896" y="2377000"/>
            <a:ext cx="3571782" cy="2387600"/>
          </a:xfrm>
        </p:spPr>
        <p:txBody>
          <a:bodyPr anchor="b"/>
          <a:lstStyle>
            <a:lvl1pPr algn="l">
              <a:defRPr sz="36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539896" y="4962525"/>
            <a:ext cx="3571782"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a16="http://schemas.microsoft.com/office/drawing/2014/main" id="{787B6BB1-24C3-48A6-913C-94F7EA8127A1}"/>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C1C9CBFF-5639-480A-82C7-50DAD54E2E48}"/>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001286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a:xfrm>
            <a:off x="11772000" y="6457831"/>
            <a:ext cx="420000" cy="421200"/>
          </a:xfrm>
          <a:prstGeom prst="rect">
            <a:avLst/>
          </a:prstGeom>
        </p:spPr>
        <p:txBody>
          <a:bodyPr/>
          <a:lstStyle/>
          <a:p>
            <a:fld id="{4B73C415-D670-4716-A5EC-CC4D52CA2BAC}" type="slidenum">
              <a:rPr lang="en-US" noProof="0" smtClean="0"/>
              <a:pPr/>
              <a:t>‹#›</a:t>
            </a:fld>
            <a:endParaRPr lang="en-US" noProof="0" dirty="0"/>
          </a:p>
        </p:txBody>
      </p:sp>
      <p:sp>
        <p:nvSpPr>
          <p:cNvPr id="5" name="Text Placeholder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2434267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a:xfrm>
            <a:off x="11772000" y="6457831"/>
            <a:ext cx="420000" cy="421200"/>
          </a:xfrm>
          <a:prstGeom prst="rect">
            <a:avLst/>
          </a:prstGeom>
        </p:spPr>
        <p:txBody>
          <a:bodyPr/>
          <a:lstStyle/>
          <a:p>
            <a:fld id="{4B73C415-D670-4716-A5EC-CC4D52CA2BAC}" type="slidenum">
              <a:rPr lang="en-US" noProof="0" smtClean="0"/>
              <a:pPr/>
              <a:t>‹#›</a:t>
            </a:fld>
            <a:endParaRPr lang="en-US" noProof="0" dirty="0"/>
          </a:p>
        </p:txBody>
      </p:sp>
    </p:spTree>
    <p:extLst>
      <p:ext uri="{BB962C8B-B14F-4D97-AF65-F5344CB8AC3E}">
        <p14:creationId xmlns:p14="http://schemas.microsoft.com/office/powerpoint/2010/main" val="3059284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82A4E56-DEE9-4FB2-89FF-0F12DB08ADCA}"/>
              </a:ext>
            </a:extLst>
          </p:cNvPr>
          <p:cNvSpPr>
            <a:spLocks noGrp="1"/>
          </p:cNvSpPr>
          <p:nvPr>
            <p:ph type="ftr" sz="quarter" idx="10"/>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CA8525B7-4C8D-4482-98E3-A68789AAB0CF}"/>
              </a:ext>
            </a:extLst>
          </p:cNvPr>
          <p:cNvSpPr>
            <a:spLocks noGrp="1"/>
          </p:cNvSpPr>
          <p:nvPr>
            <p:ph type="sldNum" sz="quarter" idx="11"/>
          </p:nvPr>
        </p:nvSpPr>
        <p:spPr>
          <a:xfrm>
            <a:off x="11772000" y="6457831"/>
            <a:ext cx="420000" cy="421200"/>
          </a:xfrm>
          <a:prstGeom prst="rect">
            <a:avLst/>
          </a:prstGeom>
        </p:spPr>
        <p:txBody>
          <a:bodyPr/>
          <a:lstStyle/>
          <a:p>
            <a:fld id="{4B73C415-D670-4716-A5EC-CC4D52CA2BAC}" type="slidenum">
              <a:rPr lang="en-US" noProof="0" smtClean="0"/>
              <a:pPr/>
              <a:t>‹#›</a:t>
            </a:fld>
            <a:endParaRPr lang="en-US" noProof="0" dirty="0"/>
          </a:p>
        </p:txBody>
      </p:sp>
    </p:spTree>
    <p:extLst>
      <p:ext uri="{BB962C8B-B14F-4D97-AF65-F5344CB8AC3E}">
        <p14:creationId xmlns:p14="http://schemas.microsoft.com/office/powerpoint/2010/main" val="1760238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4" name="Picture Placeholder 9">
            <a:extLst>
              <a:ext uri="{FF2B5EF4-FFF2-40B4-BE49-F238E27FC236}">
                <a16:creationId xmlns:a16="http://schemas.microsoft.com/office/drawing/2014/main" id="{FF978957-D101-43B4-A717-19B1820B4F1A}"/>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9" name="Rectangle 8">
            <a:extLst>
              <a:ext uri="{FF2B5EF4-FFF2-40B4-BE49-F238E27FC236}">
                <a16:creationId xmlns:a16="http://schemas.microsoft.com/office/drawing/2014/main" id="{84DD3616-4E40-4CE5-88C8-2AF6E47D2086}"/>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1EA3B184-0AF0-4DF5-B2BD-E6D1806BE1BF}"/>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B8FC9062-5711-4550-8470-F1324E804FFF}"/>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6336000" y="0"/>
            <a:ext cx="3979575"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hasCustomPrompt="1"/>
          </p:nvPr>
        </p:nvSpPr>
        <p:spPr>
          <a:xfrm>
            <a:off x="6539896" y="2377000"/>
            <a:ext cx="3571782" cy="2387600"/>
          </a:xfrm>
        </p:spPr>
        <p:txBody>
          <a:bodyPr anchor="b"/>
          <a:lstStyle>
            <a:lvl1pPr algn="l">
              <a:defRPr sz="5400" spc="-300">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6905624" y="5057775"/>
            <a:ext cx="3206053" cy="247650"/>
          </a:xfrm>
        </p:spPr>
        <p:txBody>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5" name="Text Placeholder 4">
            <a:extLst>
              <a:ext uri="{FF2B5EF4-FFF2-40B4-BE49-F238E27FC236}">
                <a16:creationId xmlns:a16="http://schemas.microsoft.com/office/drawing/2014/main" id="{99EABB85-2AAF-4939-BDF4-E3CF2F31B32F}"/>
              </a:ext>
            </a:extLst>
          </p:cNvPr>
          <p:cNvSpPr>
            <a:spLocks noGrp="1"/>
          </p:cNvSpPr>
          <p:nvPr>
            <p:ph type="body" sz="quarter" idx="12" hasCustomPrompt="1"/>
          </p:nvPr>
        </p:nvSpPr>
        <p:spPr>
          <a:xfrm>
            <a:off x="6905625" y="5400675"/>
            <a:ext cx="3206750" cy="247650"/>
          </a:xfrm>
        </p:spPr>
        <p:txBody>
          <a:bodyPr vert="horz" lIns="0" tIns="0" rIns="0" bIns="0" rtlCol="0">
            <a:noAutofit/>
          </a:bodyPr>
          <a:lstStyle>
            <a:lvl1pPr marL="0" indent="0">
              <a:buNone/>
              <a:defRPr lang="en-US" sz="1400" dirty="0" smtClean="0">
                <a:solidFill>
                  <a:schemeClr val="bg1"/>
                </a:solidFill>
              </a:defRPr>
            </a:lvl1pPr>
            <a:lvl2pPr>
              <a:defRPr lang="en-US" sz="2000" dirty="0" smtClean="0"/>
            </a:lvl2pPr>
            <a:lvl3pPr>
              <a:defRPr lang="en-US" sz="1800" dirty="0" smtClean="0"/>
            </a:lvl3pPr>
            <a:lvl4pPr>
              <a:defRPr lang="en-US" sz="1600" dirty="0" smtClean="0"/>
            </a:lvl4pPr>
            <a:lvl5pPr>
              <a:defRPr lang="en-ZA" sz="1600" dirty="0"/>
            </a:lvl5pPr>
          </a:lstStyle>
          <a:p>
            <a:pPr marL="266700" lvl="0" indent="-266700"/>
            <a:r>
              <a:rPr lang="en-US" noProof="0"/>
              <a:t>Contact Number</a:t>
            </a:r>
          </a:p>
        </p:txBody>
      </p:sp>
      <p:sp>
        <p:nvSpPr>
          <p:cNvPr id="10" name="Text Placeholder 9">
            <a:extLst>
              <a:ext uri="{FF2B5EF4-FFF2-40B4-BE49-F238E27FC236}">
                <a16:creationId xmlns:a16="http://schemas.microsoft.com/office/drawing/2014/main" id="{04E7DF27-55E9-4F17-91D3-29228A4020F3}"/>
              </a:ext>
            </a:extLst>
          </p:cNvPr>
          <p:cNvSpPr>
            <a:spLocks noGrp="1"/>
          </p:cNvSpPr>
          <p:nvPr>
            <p:ph type="body" sz="quarter" idx="13" hasCustomPrompt="1"/>
          </p:nvPr>
        </p:nvSpPr>
        <p:spPr>
          <a:xfrm>
            <a:off x="6905625" y="5751513"/>
            <a:ext cx="3206750" cy="247650"/>
          </a:xfrm>
        </p:spPr>
        <p:txBody>
          <a:bodyPr vert="horz" lIns="0" tIns="0" rIns="0" bIns="0" rtlCol="0">
            <a:noAutofit/>
          </a:bodyPr>
          <a:lstStyle>
            <a:lvl1pPr marL="0" indent="0">
              <a:buNone/>
              <a:defRPr lang="en-US" sz="1400" smtClean="0">
                <a:solidFill>
                  <a:schemeClr val="bg1"/>
                </a:solidFill>
              </a:defRPr>
            </a:lvl1pPr>
            <a:lvl2pPr>
              <a:defRPr lang="en-US" sz="2000" smtClean="0"/>
            </a:lvl2pPr>
            <a:lvl3pPr>
              <a:defRPr lang="en-US" sz="1800" smtClean="0"/>
            </a:lvl3pPr>
            <a:lvl4pPr>
              <a:defRPr lang="en-US" sz="1600" smtClean="0"/>
            </a:lvl4pPr>
            <a:lvl5pPr>
              <a:defRPr lang="en-ZA" sz="1600"/>
            </a:lvl5pPr>
          </a:lstStyle>
          <a:p>
            <a:pPr marL="266700" lvl="0" indent="-266700"/>
            <a:r>
              <a:rPr lang="en-US" noProof="0"/>
              <a:t>Email or Social Media Handle</a:t>
            </a:r>
          </a:p>
        </p:txBody>
      </p:sp>
    </p:spTree>
    <p:extLst>
      <p:ext uri="{BB962C8B-B14F-4D97-AF65-F5344CB8AC3E}">
        <p14:creationId xmlns:p14="http://schemas.microsoft.com/office/powerpoint/2010/main" val="4100815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obile App Previews">
    <p:spTree>
      <p:nvGrpSpPr>
        <p:cNvPr id="1" name=""/>
        <p:cNvGrpSpPr/>
        <p:nvPr/>
      </p:nvGrpSpPr>
      <p:grpSpPr>
        <a:xfrm>
          <a:off x="0" y="0"/>
          <a:ext cx="0" cy="0"/>
          <a:chOff x="0" y="0"/>
          <a:chExt cx="0" cy="0"/>
        </a:xfrm>
      </p:grpSpPr>
      <p:pic>
        <p:nvPicPr>
          <p:cNvPr id="8" name="Picture 7" descr="Screen of a cell phone&#10;&#10;Description generated with high confidence">
            <a:extLst>
              <a:ext uri="{FF2B5EF4-FFF2-40B4-BE49-F238E27FC236}">
                <a16:creationId xmlns:a16="http://schemas.microsoft.com/office/drawing/2014/main" id="{68055F11-596F-47BF-A832-A501EC346C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3307" y="915497"/>
            <a:ext cx="4666142" cy="4684105"/>
          </a:xfrm>
          <a:prstGeom prst="rect">
            <a:avLst/>
          </a:prstGeom>
        </p:spPr>
      </p:pic>
      <p:pic>
        <p:nvPicPr>
          <p:cNvPr id="9" name="Picture 8" descr="Screen of a cell phone&#10;&#10;Description generated with high confidence">
            <a:extLst>
              <a:ext uri="{FF2B5EF4-FFF2-40B4-BE49-F238E27FC236}">
                <a16:creationId xmlns:a16="http://schemas.microsoft.com/office/drawing/2014/main" id="{80EBF765-2A5E-4BDA-B092-25691E4791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62929" y="915497"/>
            <a:ext cx="4666142" cy="4684105"/>
          </a:xfrm>
          <a:prstGeom prst="rect">
            <a:avLst/>
          </a:prstGeom>
        </p:spPr>
      </p:pic>
      <p:pic>
        <p:nvPicPr>
          <p:cNvPr id="10" name="Picture 9" descr="Screen of a cell phone&#10;&#10;Description generated with high confidence">
            <a:extLst>
              <a:ext uri="{FF2B5EF4-FFF2-40B4-BE49-F238E27FC236}">
                <a16:creationId xmlns:a16="http://schemas.microsoft.com/office/drawing/2014/main" id="{E97A6530-14B5-4A05-B7A3-7BA661FCD5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2551" y="915497"/>
            <a:ext cx="4666142" cy="4684105"/>
          </a:xfrm>
          <a:prstGeom prst="rect">
            <a:avLst/>
          </a:prstGeom>
        </p:spPr>
      </p:pic>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a:xfrm>
            <a:off x="11772000" y="6457831"/>
            <a:ext cx="420000" cy="421200"/>
          </a:xfrm>
          <a:prstGeom prst="rect">
            <a:avLst/>
          </a:prstGeom>
        </p:spPr>
        <p:txBody>
          <a:bodyPr/>
          <a:lstStyle/>
          <a:p>
            <a:fld id="{4B73C415-D670-4716-A5EC-CC4D52CA2BAC}" type="slidenum">
              <a:rPr lang="en-US" noProof="0" smtClean="0"/>
              <a:pPr/>
              <a:t>‹#›</a:t>
            </a:fld>
            <a:endParaRPr lang="en-US" noProof="0" dirty="0"/>
          </a:p>
        </p:txBody>
      </p:sp>
      <p:sp>
        <p:nvSpPr>
          <p:cNvPr id="11" name="Content Placeholder 3">
            <a:extLst>
              <a:ext uri="{FF2B5EF4-FFF2-40B4-BE49-F238E27FC236}">
                <a16:creationId xmlns:a16="http://schemas.microsoft.com/office/drawing/2014/main" id="{47EC9494-5A42-419D-AADF-96EF1EFD7B64}"/>
              </a:ext>
            </a:extLst>
          </p:cNvPr>
          <p:cNvSpPr>
            <a:spLocks noGrp="1"/>
          </p:cNvSpPr>
          <p:nvPr>
            <p:ph sz="half" idx="2" hasCustomPrompt="1"/>
          </p:nvPr>
        </p:nvSpPr>
        <p:spPr>
          <a:xfrm>
            <a:off x="1615505"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2" name="Text Placeholder 11">
            <a:extLst>
              <a:ext uri="{FF2B5EF4-FFF2-40B4-BE49-F238E27FC236}">
                <a16:creationId xmlns:a16="http://schemas.microsoft.com/office/drawing/2014/main" id="{CE2D3309-00A3-42D9-8706-6F2A6AD3BB04}"/>
              </a:ext>
            </a:extLst>
          </p:cNvPr>
          <p:cNvSpPr>
            <a:spLocks noGrp="1"/>
          </p:cNvSpPr>
          <p:nvPr>
            <p:ph type="body" sz="quarter" idx="14" hasCustomPrompt="1"/>
          </p:nvPr>
        </p:nvSpPr>
        <p:spPr>
          <a:xfrm>
            <a:off x="1615505"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13" name="Content Placeholder 3">
            <a:extLst>
              <a:ext uri="{FF2B5EF4-FFF2-40B4-BE49-F238E27FC236}">
                <a16:creationId xmlns:a16="http://schemas.microsoft.com/office/drawing/2014/main" id="{94E4C70C-AC1E-4EDE-B2C1-23A54123479F}"/>
              </a:ext>
            </a:extLst>
          </p:cNvPr>
          <p:cNvSpPr>
            <a:spLocks noGrp="1"/>
          </p:cNvSpPr>
          <p:nvPr>
            <p:ph sz="half" idx="15" hasCustomPrompt="1"/>
          </p:nvPr>
        </p:nvSpPr>
        <p:spPr>
          <a:xfrm>
            <a:off x="5177148"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4" name="Text Placeholder 11">
            <a:extLst>
              <a:ext uri="{FF2B5EF4-FFF2-40B4-BE49-F238E27FC236}">
                <a16:creationId xmlns:a16="http://schemas.microsoft.com/office/drawing/2014/main" id="{14B1BB7D-C6D3-4D9C-A235-6CBB5A13EEC6}"/>
              </a:ext>
            </a:extLst>
          </p:cNvPr>
          <p:cNvSpPr>
            <a:spLocks noGrp="1"/>
          </p:cNvSpPr>
          <p:nvPr>
            <p:ph type="body" sz="quarter" idx="16" hasCustomPrompt="1"/>
          </p:nvPr>
        </p:nvSpPr>
        <p:spPr>
          <a:xfrm>
            <a:off x="5177148"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15" name="Content Placeholder 3">
            <a:extLst>
              <a:ext uri="{FF2B5EF4-FFF2-40B4-BE49-F238E27FC236}">
                <a16:creationId xmlns:a16="http://schemas.microsoft.com/office/drawing/2014/main" id="{718515F4-6451-4FB7-ACE4-5D9C2CD207A4}"/>
              </a:ext>
            </a:extLst>
          </p:cNvPr>
          <p:cNvSpPr>
            <a:spLocks noGrp="1"/>
          </p:cNvSpPr>
          <p:nvPr>
            <p:ph sz="half" idx="17" hasCustomPrompt="1"/>
          </p:nvPr>
        </p:nvSpPr>
        <p:spPr>
          <a:xfrm>
            <a:off x="8699878"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6" name="Text Placeholder 11">
            <a:extLst>
              <a:ext uri="{FF2B5EF4-FFF2-40B4-BE49-F238E27FC236}">
                <a16:creationId xmlns:a16="http://schemas.microsoft.com/office/drawing/2014/main" id="{B362C889-34FC-4EB1-967B-DC98349082CB}"/>
              </a:ext>
            </a:extLst>
          </p:cNvPr>
          <p:cNvSpPr>
            <a:spLocks noGrp="1"/>
          </p:cNvSpPr>
          <p:nvPr>
            <p:ph type="body" sz="quarter" idx="18" hasCustomPrompt="1"/>
          </p:nvPr>
        </p:nvSpPr>
        <p:spPr>
          <a:xfrm>
            <a:off x="8699878"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4" name="Picture Placeholder 3">
            <a:extLst>
              <a:ext uri="{FF2B5EF4-FFF2-40B4-BE49-F238E27FC236}">
                <a16:creationId xmlns:a16="http://schemas.microsoft.com/office/drawing/2014/main" id="{4C4EB921-BD58-4C2E-BDD5-FC8D2629829B}"/>
              </a:ext>
            </a:extLst>
          </p:cNvPr>
          <p:cNvSpPr>
            <a:spLocks noGrp="1"/>
          </p:cNvSpPr>
          <p:nvPr>
            <p:ph type="pic" sz="quarter" idx="19"/>
          </p:nvPr>
        </p:nvSpPr>
        <p:spPr>
          <a:xfrm>
            <a:off x="1751679"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17" name="Picture Placeholder 3">
            <a:extLst>
              <a:ext uri="{FF2B5EF4-FFF2-40B4-BE49-F238E27FC236}">
                <a16:creationId xmlns:a16="http://schemas.microsoft.com/office/drawing/2014/main" id="{3CB44DE3-C599-4EA7-BFDA-4E39AE89FC01}"/>
              </a:ext>
            </a:extLst>
          </p:cNvPr>
          <p:cNvSpPr>
            <a:spLocks noGrp="1"/>
          </p:cNvSpPr>
          <p:nvPr>
            <p:ph type="pic" sz="quarter" idx="20"/>
          </p:nvPr>
        </p:nvSpPr>
        <p:spPr>
          <a:xfrm>
            <a:off x="5281301"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18" name="Picture Placeholder 3">
            <a:extLst>
              <a:ext uri="{FF2B5EF4-FFF2-40B4-BE49-F238E27FC236}">
                <a16:creationId xmlns:a16="http://schemas.microsoft.com/office/drawing/2014/main" id="{A4392E45-2A0B-49BF-9952-79C42AF8DE90}"/>
              </a:ext>
            </a:extLst>
          </p:cNvPr>
          <p:cNvSpPr>
            <a:spLocks noGrp="1"/>
          </p:cNvSpPr>
          <p:nvPr>
            <p:ph type="pic" sz="quarter" idx="21"/>
          </p:nvPr>
        </p:nvSpPr>
        <p:spPr>
          <a:xfrm>
            <a:off x="8810923"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Tree>
    <p:extLst>
      <p:ext uri="{BB962C8B-B14F-4D97-AF65-F5344CB8AC3E}">
        <p14:creationId xmlns:p14="http://schemas.microsoft.com/office/powerpoint/2010/main" val="1230127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a:xfrm>
            <a:off x="11772000" y="6457831"/>
            <a:ext cx="420000" cy="421200"/>
          </a:xfrm>
          <a:prstGeom prst="rect">
            <a:avLst/>
          </a:prstGeom>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 name="Text Placeholder 3">
            <a:extLst>
              <a:ext uri="{FF2B5EF4-FFF2-40B4-BE49-F238E27FC236}">
                <a16:creationId xmlns:a16="http://schemas.microsoft.com/office/drawing/2014/main" id="{749CC2AE-E299-42B4-A2C4-357708A0054F}"/>
              </a:ext>
            </a:extLst>
          </p:cNvPr>
          <p:cNvSpPr>
            <a:spLocks noGrp="1"/>
          </p:cNvSpPr>
          <p:nvPr>
            <p:ph type="body" sz="quarter" idx="34" hasCustomPrompt="1"/>
          </p:nvPr>
        </p:nvSpPr>
        <p:spPr>
          <a:xfrm>
            <a:off x="431800" y="1836744"/>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9" name="Text Placeholder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582556" y="3693626"/>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
        <p:nvSpPr>
          <p:cNvPr id="12" name="Text Placeholder 3">
            <a:extLst>
              <a:ext uri="{FF2B5EF4-FFF2-40B4-BE49-F238E27FC236}">
                <a16:creationId xmlns:a16="http://schemas.microsoft.com/office/drawing/2014/main" id="{03139A49-E537-4395-967A-08C997820703}"/>
              </a:ext>
            </a:extLst>
          </p:cNvPr>
          <p:cNvSpPr>
            <a:spLocks noGrp="1"/>
          </p:cNvSpPr>
          <p:nvPr>
            <p:ph type="body" sz="quarter" idx="35" hasCustomPrompt="1"/>
          </p:nvPr>
        </p:nvSpPr>
        <p:spPr>
          <a:xfrm>
            <a:off x="4325172" y="3591659"/>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13" name="Text Placeholder 8">
            <a:extLst>
              <a:ext uri="{FF2B5EF4-FFF2-40B4-BE49-F238E27FC236}">
                <a16:creationId xmlns:a16="http://schemas.microsoft.com/office/drawing/2014/main" id="{3EE1C8A1-F171-46D2-A92F-1B0E9C52B1A9}"/>
              </a:ext>
            </a:extLst>
          </p:cNvPr>
          <p:cNvSpPr>
            <a:spLocks noGrp="1"/>
          </p:cNvSpPr>
          <p:nvPr>
            <p:ph type="body" sz="quarter" idx="36" hasCustomPrompt="1"/>
          </p:nvPr>
        </p:nvSpPr>
        <p:spPr>
          <a:xfrm>
            <a:off x="4468052" y="5448541"/>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
        <p:nvSpPr>
          <p:cNvPr id="14" name="Text Placeholder 3">
            <a:extLst>
              <a:ext uri="{FF2B5EF4-FFF2-40B4-BE49-F238E27FC236}">
                <a16:creationId xmlns:a16="http://schemas.microsoft.com/office/drawing/2014/main" id="{E3E7FB48-98BE-4677-A80F-969F9F307209}"/>
              </a:ext>
            </a:extLst>
          </p:cNvPr>
          <p:cNvSpPr>
            <a:spLocks noGrp="1"/>
          </p:cNvSpPr>
          <p:nvPr>
            <p:ph type="body" sz="quarter" idx="37" hasCustomPrompt="1"/>
          </p:nvPr>
        </p:nvSpPr>
        <p:spPr>
          <a:xfrm>
            <a:off x="8218545" y="1836744"/>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15" name="Text Placeholder 8">
            <a:extLst>
              <a:ext uri="{FF2B5EF4-FFF2-40B4-BE49-F238E27FC236}">
                <a16:creationId xmlns:a16="http://schemas.microsoft.com/office/drawing/2014/main" id="{0146F28A-70F5-4E8B-8A3A-ADB1B6A080D1}"/>
              </a:ext>
            </a:extLst>
          </p:cNvPr>
          <p:cNvSpPr>
            <a:spLocks noGrp="1"/>
          </p:cNvSpPr>
          <p:nvPr>
            <p:ph type="body" sz="quarter" idx="38" hasCustomPrompt="1"/>
          </p:nvPr>
        </p:nvSpPr>
        <p:spPr>
          <a:xfrm>
            <a:off x="8369301" y="3693626"/>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Tree>
    <p:extLst>
      <p:ext uri="{BB962C8B-B14F-4D97-AF65-F5344CB8AC3E}">
        <p14:creationId xmlns:p14="http://schemas.microsoft.com/office/powerpoint/2010/main" val="2362715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C433A2F-8949-4AAC-AE96-175254493AF4}"/>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432000" y="2377000"/>
            <a:ext cx="5472000"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432000" y="4962525"/>
            <a:ext cx="5472000"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B6AE9C85-4EEF-40CA-AA18-4DC9F703F4F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83102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05D700-F00E-4505-8483-501219FB8BD2}"/>
              </a:ext>
            </a:extLst>
          </p:cNvPr>
          <p:cNvSpPr/>
          <p:nvPr userDrawn="1"/>
        </p:nvSpPr>
        <p:spPr>
          <a:xfrm>
            <a:off x="0" y="0"/>
            <a:ext cx="12192000" cy="636536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2"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80728" y="4962525"/>
            <a:ext cx="6299682"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Rectangle 4">
            <a:extLst>
              <a:ext uri="{FF2B5EF4-FFF2-40B4-BE49-F238E27FC236}">
                <a16:creationId xmlns:a16="http://schemas.microsoft.com/office/drawing/2014/main"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Slide Number Placeholder 6">
            <a:extLst>
              <a:ext uri="{FF2B5EF4-FFF2-40B4-BE49-F238E27FC236}">
                <a16:creationId xmlns:a16="http://schemas.microsoft.com/office/drawing/2014/main" id="{6C109B30-9CC9-4BE8-AB10-1BA398CAB523}"/>
              </a:ext>
            </a:extLst>
          </p:cNvPr>
          <p:cNvSpPr>
            <a:spLocks noGrp="1"/>
          </p:cNvSpPr>
          <p:nvPr>
            <p:ph type="sldNum" sz="quarter" idx="12"/>
          </p:nvPr>
        </p:nvSpPr>
        <p:spPr>
          <a:xfrm>
            <a:off x="11772000" y="6457831"/>
            <a:ext cx="420000" cy="421200"/>
          </a:xfrm>
          <a:prstGeom prst="rect">
            <a:avLst/>
          </a:prstGeom>
        </p:spPr>
        <p:txBody>
          <a:bodyPr/>
          <a:lstStyle/>
          <a:p>
            <a:fld id="{4B73C415-D670-4716-A5EC-CC4D52CA2BAC}" type="slidenum">
              <a:rPr lang="en-US" noProof="0" smtClean="0"/>
              <a:pPr/>
              <a:t>‹#›</a:t>
            </a:fld>
            <a:endParaRPr lang="en-US" noProof="0" dirty="0"/>
          </a:p>
        </p:txBody>
      </p:sp>
      <p:sp>
        <p:nvSpPr>
          <p:cNvPr id="9" name="Footer Placeholder 8">
            <a:extLst>
              <a:ext uri="{FF2B5EF4-FFF2-40B4-BE49-F238E27FC236}">
                <a16:creationId xmlns:a16="http://schemas.microsoft.com/office/drawing/2014/main" id="{AF77174B-114F-48DF-AFBF-1AA3416ACD4A}"/>
              </a:ext>
            </a:extLst>
          </p:cNvPr>
          <p:cNvSpPr>
            <a:spLocks noGrp="1"/>
          </p:cNvSpPr>
          <p:nvPr>
            <p:ph type="ftr" sz="quarter" idx="13"/>
          </p:nvPr>
        </p:nvSpPr>
        <p:spPr/>
        <p:txBody>
          <a:bodyPr/>
          <a:lstStyle/>
          <a:p>
            <a:r>
              <a:rPr lang="en-US" noProof="0" dirty="0"/>
              <a:t>Add a footer</a:t>
            </a:r>
          </a:p>
        </p:txBody>
      </p:sp>
    </p:spTree>
    <p:extLst>
      <p:ext uri="{BB962C8B-B14F-4D97-AF65-F5344CB8AC3E}">
        <p14:creationId xmlns:p14="http://schemas.microsoft.com/office/powerpoint/2010/main" val="4186834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a:xfrm>
            <a:off x="11772000" y="6457831"/>
            <a:ext cx="420000" cy="421200"/>
          </a:xfrm>
          <a:prstGeom prst="rect">
            <a:avLst/>
          </a:prstGeom>
        </p:spPr>
        <p:txBody>
          <a:bodyPr/>
          <a:lstStyle/>
          <a:p>
            <a:fld id="{4B73C415-D670-4716-A5EC-CC4D52CA2BAC}" type="slidenum">
              <a:rPr lang="en-US" noProof="0" smtClean="0"/>
              <a:pPr/>
              <a:t>‹#›</a:t>
            </a:fld>
            <a:endParaRPr lang="en-US" noProof="0" dirty="0"/>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a:lstStyle/>
          <a:p>
            <a:r>
              <a:rPr lang="en-US" noProof="0" dirty="0"/>
              <a:t>Add a footer</a:t>
            </a:r>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2" name="Text Placeholder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3" name="Content Placeholder 2">
            <a:extLst>
              <a:ext uri="{FF2B5EF4-FFF2-40B4-BE49-F238E27FC236}">
                <a16:creationId xmlns:a16="http://schemas.microsoft.com/office/drawing/2014/main" id="{DF554488-3F7D-4F3A-9AAF-73FB0977D735}"/>
              </a:ext>
            </a:extLst>
          </p:cNvPr>
          <p:cNvSpPr>
            <a:spLocks noGrp="1"/>
          </p:cNvSpPr>
          <p:nvPr>
            <p:ph idx="1" hasCustomPrompt="1"/>
          </p:nvPr>
        </p:nvSpPr>
        <p:spPr>
          <a:xfrm>
            <a:off x="5805962" y="457200"/>
            <a:ext cx="5501126" cy="5411787"/>
          </a:xfrm>
        </p:spPr>
        <p:txBody>
          <a:bodyPr/>
          <a:lstStyle>
            <a:lvl1pPr>
              <a:buClr>
                <a:schemeClr val="bg1"/>
              </a:buCl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99675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a:xfrm>
            <a:off x="11772000" y="6457831"/>
            <a:ext cx="420000" cy="421200"/>
          </a:xfrm>
          <a:prstGeom prst="rect">
            <a:avLst/>
          </a:prstGeom>
        </p:spPr>
        <p:txBody>
          <a:bodyPr/>
          <a:lstStyle/>
          <a:p>
            <a:fld id="{4B73C415-D670-4716-A5EC-CC4D52CA2BAC}" type="slidenum">
              <a:rPr lang="en-US" noProof="0" smtClean="0"/>
              <a:pPr/>
              <a:t>‹#›</a:t>
            </a:fld>
            <a:endParaRPr lang="en-US" noProof="0" dirty="0"/>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a:lstStyle/>
          <a:p>
            <a:r>
              <a:rPr lang="en-US" noProof="0" dirty="0"/>
              <a:t>Add a footer</a:t>
            </a:r>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2" name="Text Placeholder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Picture Placeholder 2">
            <a:extLst>
              <a:ext uri="{FF2B5EF4-FFF2-40B4-BE49-F238E27FC236}">
                <a16:creationId xmlns:a16="http://schemas.microsoft.com/office/drawing/2014/main" id="{56321125-B861-4CD5-8023-6E403517657A}"/>
              </a:ext>
            </a:extLst>
          </p:cNvPr>
          <p:cNvSpPr>
            <a:spLocks noGrp="1"/>
          </p:cNvSpPr>
          <p:nvPr>
            <p:ph type="pic" idx="1"/>
          </p:nvPr>
        </p:nvSpPr>
        <p:spPr>
          <a:xfrm>
            <a:off x="5804181" y="457201"/>
            <a:ext cx="5504688" cy="54038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877188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6FAD7B97-1B74-414B-B585-45E33908CBEB}"/>
              </a:ext>
            </a:extLst>
          </p:cNvPr>
          <p:cNvSpPr>
            <a:spLocks noGrp="1"/>
          </p:cNvSpPr>
          <p:nvPr>
            <p:ph type="pic" sz="quarter" idx="10" hasCustomPrompt="1"/>
          </p:nvPr>
        </p:nvSpPr>
        <p:spPr>
          <a:xfrm>
            <a:off x="0" y="0"/>
            <a:ext cx="12192000" cy="6365363"/>
          </a:xfrm>
          <a:solidFill>
            <a:schemeClr val="tx1">
              <a:lumMod val="75000"/>
              <a:lumOff val="25000"/>
            </a:schemeClr>
          </a:solidFill>
        </p:spPr>
        <p:txBody>
          <a:bodyPr vert="vert270" lIns="144000" tIns="0" rIns="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2"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80728" y="4962525"/>
            <a:ext cx="6299682"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Rectangle 4">
            <a:extLst>
              <a:ext uri="{FF2B5EF4-FFF2-40B4-BE49-F238E27FC236}">
                <a16:creationId xmlns:a16="http://schemas.microsoft.com/office/drawing/2014/main"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Slide Number Placeholder 6">
            <a:extLst>
              <a:ext uri="{FF2B5EF4-FFF2-40B4-BE49-F238E27FC236}">
                <a16:creationId xmlns:a16="http://schemas.microsoft.com/office/drawing/2014/main" id="{6C109B30-9CC9-4BE8-AB10-1BA398CAB523}"/>
              </a:ext>
            </a:extLst>
          </p:cNvPr>
          <p:cNvSpPr>
            <a:spLocks noGrp="1"/>
          </p:cNvSpPr>
          <p:nvPr>
            <p:ph type="sldNum" sz="quarter" idx="12"/>
          </p:nvPr>
        </p:nvSpPr>
        <p:spPr>
          <a:xfrm>
            <a:off x="11772000" y="6457831"/>
            <a:ext cx="420000" cy="421200"/>
          </a:xfrm>
          <a:prstGeom prst="rect">
            <a:avLst/>
          </a:prstGeom>
        </p:spPr>
        <p:txBody>
          <a:bodyPr/>
          <a:lstStyle/>
          <a:p>
            <a:fld id="{4B73C415-D670-4716-A5EC-CC4D52CA2BAC}" type="slidenum">
              <a:rPr lang="en-US" noProof="0" smtClean="0"/>
              <a:pPr/>
              <a:t>‹#›</a:t>
            </a:fld>
            <a:endParaRPr lang="en-US" noProof="0" dirty="0"/>
          </a:p>
        </p:txBody>
      </p:sp>
      <p:sp>
        <p:nvSpPr>
          <p:cNvPr id="9" name="Footer Placeholder 8">
            <a:extLst>
              <a:ext uri="{FF2B5EF4-FFF2-40B4-BE49-F238E27FC236}">
                <a16:creationId xmlns:a16="http://schemas.microsoft.com/office/drawing/2014/main" id="{AF77174B-114F-48DF-AFBF-1AA3416ACD4A}"/>
              </a:ext>
            </a:extLst>
          </p:cNvPr>
          <p:cNvSpPr>
            <a:spLocks noGrp="1"/>
          </p:cNvSpPr>
          <p:nvPr>
            <p:ph type="ftr" sz="quarter" idx="13"/>
          </p:nvPr>
        </p:nvSpPr>
        <p:spPr/>
        <p:txBody>
          <a:bodyPr/>
          <a:lstStyle/>
          <a:p>
            <a:r>
              <a:rPr lang="en-US" noProof="0" dirty="0"/>
              <a:t>Add a footer</a:t>
            </a:r>
          </a:p>
        </p:txBody>
      </p:sp>
    </p:spTree>
    <p:extLst>
      <p:ext uri="{BB962C8B-B14F-4D97-AF65-F5344CB8AC3E}">
        <p14:creationId xmlns:p14="http://schemas.microsoft.com/office/powerpoint/2010/main" val="149566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5353050" y="3714749"/>
            <a:ext cx="6406950" cy="3143249"/>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1999" y="3714746"/>
            <a:ext cx="4416225" cy="2364591"/>
          </a:xfrm>
        </p:spPr>
        <p:txBody>
          <a:bodyPr anchor="t"/>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a:xfrm>
            <a:off x="11772000" y="6457831"/>
            <a:ext cx="420000" cy="421200"/>
          </a:xfrm>
          <a:prstGeom prst="rect">
            <a:avLst/>
          </a:prstGeom>
        </p:spPr>
        <p:txBody>
          <a:bodyPr/>
          <a:lstStyle/>
          <a:p>
            <a:fld id="{4B73C415-D670-4716-A5EC-CC4D52CA2BAC}" type="slidenum">
              <a:rPr lang="en-US" noProof="0" smtClean="0"/>
              <a:pPr/>
              <a:t>‹#›</a:t>
            </a:fld>
            <a:endParaRPr lang="en-US" noProof="0" dirty="0"/>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5658103" y="3981451"/>
            <a:ext cx="5749483" cy="1343026"/>
          </a:xfrm>
        </p:spPr>
        <p:txBody>
          <a:bodyPr anchor="b"/>
          <a:lstStyle>
            <a:lvl1pPr>
              <a:defRPr sz="3600">
                <a:solidFill>
                  <a:schemeClr val="bg1"/>
                </a:solidFill>
              </a:defRPr>
            </a:lvl1pPr>
          </a:lstStyle>
          <a:p>
            <a:r>
              <a:rPr lang="en-US" noProof="0"/>
              <a:t>Click to edit Master title style</a:t>
            </a:r>
          </a:p>
        </p:txBody>
      </p:sp>
      <p:sp>
        <p:nvSpPr>
          <p:cNvPr id="5" name="Picture Placeholder 4">
            <a:extLst>
              <a:ext uri="{FF2B5EF4-FFF2-40B4-BE49-F238E27FC236}">
                <a16:creationId xmlns:a16="http://schemas.microsoft.com/office/drawing/2014/main" id="{528B6E3D-9C01-45EA-9E2B-711EC1B84F84}"/>
              </a:ext>
            </a:extLst>
          </p:cNvPr>
          <p:cNvSpPr>
            <a:spLocks noGrp="1"/>
          </p:cNvSpPr>
          <p:nvPr>
            <p:ph type="pic" sz="quarter" idx="12" hasCustomPrompt="1"/>
          </p:nvPr>
        </p:nvSpPr>
        <p:spPr>
          <a:xfrm>
            <a:off x="5353050" y="0"/>
            <a:ext cx="640695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dirty="0"/>
              <a:t>Insert or Drag &amp; Drop your photo here</a:t>
            </a:r>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a:lstStyle/>
          <a:p>
            <a:r>
              <a:rPr lang="en-US" noProof="0" dirty="0"/>
              <a:t>Add a footer</a:t>
            </a:r>
          </a:p>
        </p:txBody>
      </p:sp>
      <p:sp>
        <p:nvSpPr>
          <p:cNvPr id="20" name="Text Placeholder 19">
            <a:extLst>
              <a:ext uri="{FF2B5EF4-FFF2-40B4-BE49-F238E27FC236}">
                <a16:creationId xmlns:a16="http://schemas.microsoft.com/office/drawing/2014/main" id="{CC8965A7-6363-464F-998B-64E00F4F4956}"/>
              </a:ext>
            </a:extLst>
          </p:cNvPr>
          <p:cNvSpPr>
            <a:spLocks noGrp="1"/>
          </p:cNvSpPr>
          <p:nvPr>
            <p:ph type="body" sz="quarter" idx="14" hasCustomPrompt="1"/>
          </p:nvPr>
        </p:nvSpPr>
        <p:spPr>
          <a:xfrm>
            <a:off x="5658442" y="5657850"/>
            <a:ext cx="5749334" cy="1119943"/>
          </a:xfrm>
        </p:spPr>
        <p:txBody>
          <a:bodyPr/>
          <a:lstStyle>
            <a:lvl1pPr marL="0" indent="0">
              <a:buNone/>
              <a:defRPr sz="18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Subtitle, tagline or blurb can go here</a:t>
            </a:r>
          </a:p>
        </p:txBody>
      </p:sp>
    </p:spTree>
    <p:extLst>
      <p:ext uri="{BB962C8B-B14F-4D97-AF65-F5344CB8AC3E}">
        <p14:creationId xmlns:p14="http://schemas.microsoft.com/office/powerpoint/2010/main" val="3420662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a:xfrm>
            <a:off x="11772000" y="6457831"/>
            <a:ext cx="420000" cy="421200"/>
          </a:xfrm>
          <a:prstGeom prst="rect">
            <a:avLst/>
          </a:prstGeom>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9" name="Text Placeholder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0" name="Text Placeholder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1" name="Text Placeholder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7718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2" name="Text Placeholder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7718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3" name="Text Placeholder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4" name="Text Placeholder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5" name="Text Placeholder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74519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6" name="Text Placeholder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74519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97920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8" name="Text Placeholder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97920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6" name="Picture Placeholder 15">
            <a:extLst>
              <a:ext uri="{FF2B5EF4-FFF2-40B4-BE49-F238E27FC236}">
                <a16:creationId xmlns:a16="http://schemas.microsoft.com/office/drawing/2014/main" id="{B2738624-9DAA-4152-9A77-80BBB71AD5F1}"/>
              </a:ext>
            </a:extLst>
          </p:cNvPr>
          <p:cNvSpPr>
            <a:spLocks noGrp="1"/>
          </p:cNvSpPr>
          <p:nvPr>
            <p:ph type="pic" sz="quarter" idx="41"/>
          </p:nvPr>
        </p:nvSpPr>
        <p:spPr>
          <a:xfrm>
            <a:off x="43180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59" name="Picture Placeholder 15">
            <a:extLst>
              <a:ext uri="{FF2B5EF4-FFF2-40B4-BE49-F238E27FC236}">
                <a16:creationId xmlns:a16="http://schemas.microsoft.com/office/drawing/2014/main" id="{522AE46C-0845-4BB0-9861-06071BCF56F6}"/>
              </a:ext>
            </a:extLst>
          </p:cNvPr>
          <p:cNvSpPr>
            <a:spLocks noGrp="1"/>
          </p:cNvSpPr>
          <p:nvPr>
            <p:ph type="pic" sz="quarter" idx="42"/>
          </p:nvPr>
        </p:nvSpPr>
        <p:spPr>
          <a:xfrm>
            <a:off x="27718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0" name="Picture Placeholder 15">
            <a:extLst>
              <a:ext uri="{FF2B5EF4-FFF2-40B4-BE49-F238E27FC236}">
                <a16:creationId xmlns:a16="http://schemas.microsoft.com/office/drawing/2014/main" id="{D791A6AF-478F-443B-A785-F82A8DBA9F30}"/>
              </a:ext>
            </a:extLst>
          </p:cNvPr>
          <p:cNvSpPr>
            <a:spLocks noGrp="1"/>
          </p:cNvSpPr>
          <p:nvPr>
            <p:ph type="pic" sz="quarter" idx="43"/>
          </p:nvPr>
        </p:nvSpPr>
        <p:spPr>
          <a:xfrm>
            <a:off x="51122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1" name="Picture Placeholder 15">
            <a:extLst>
              <a:ext uri="{FF2B5EF4-FFF2-40B4-BE49-F238E27FC236}">
                <a16:creationId xmlns:a16="http://schemas.microsoft.com/office/drawing/2014/main" id="{1A65AFE9-2875-44A5-BF13-6E8438892669}"/>
              </a:ext>
            </a:extLst>
          </p:cNvPr>
          <p:cNvSpPr>
            <a:spLocks noGrp="1"/>
          </p:cNvSpPr>
          <p:nvPr>
            <p:ph type="pic" sz="quarter" idx="44"/>
          </p:nvPr>
        </p:nvSpPr>
        <p:spPr>
          <a:xfrm>
            <a:off x="74519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2" name="Picture Placeholder 15">
            <a:extLst>
              <a:ext uri="{FF2B5EF4-FFF2-40B4-BE49-F238E27FC236}">
                <a16:creationId xmlns:a16="http://schemas.microsoft.com/office/drawing/2014/main" id="{069B9167-077F-4123-82C5-01EB62AFB3E6}"/>
              </a:ext>
            </a:extLst>
          </p:cNvPr>
          <p:cNvSpPr>
            <a:spLocks noGrp="1"/>
          </p:cNvSpPr>
          <p:nvPr>
            <p:ph type="pic" sz="quarter" idx="45"/>
          </p:nvPr>
        </p:nvSpPr>
        <p:spPr>
          <a:xfrm>
            <a:off x="97805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Tree>
    <p:extLst>
      <p:ext uri="{BB962C8B-B14F-4D97-AF65-F5344CB8AC3E}">
        <p14:creationId xmlns:p14="http://schemas.microsoft.com/office/powerpoint/2010/main" val="406483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a:lstStyle>
            <a:lvl1pPr marL="0" indent="0">
              <a:buNone/>
              <a:defRPr sz="1800">
                <a:solidFill>
                  <a:schemeClr val="bg1"/>
                </a:solidFill>
              </a:defRPr>
            </a:lvl1pPr>
          </a:lstStyle>
          <a:p>
            <a:pPr lvl="0"/>
            <a:r>
              <a:rPr lang="en-US" noProof="0"/>
              <a:t>Subtitle, tagline or blurb can go here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a:xfrm>
            <a:off x="11772000" y="6457831"/>
            <a:ext cx="420000" cy="421200"/>
          </a:xfrm>
          <a:prstGeom prst="rect">
            <a:avLst/>
          </a:prstGeom>
        </p:spPr>
        <p:txBody>
          <a:bodyPr/>
          <a:lstStyle/>
          <a:p>
            <a:fld id="{4B73C415-D670-4716-A5EC-CC4D52CA2BAC}" type="slidenum">
              <a:rPr lang="en-US" noProof="0" smtClean="0"/>
              <a:pPr/>
              <a:t>‹#›</a:t>
            </a:fld>
            <a:endParaRPr lang="en-US" noProof="0" dirty="0"/>
          </a:p>
        </p:txBody>
      </p:sp>
      <p:sp>
        <p:nvSpPr>
          <p:cNvPr id="10" name="Picture Placeholder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dirty="0"/>
              <a:t>Insert or Drag &amp; Drop your photo here</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a:r>
              <a:rPr lang="en-US" noProof="0"/>
              <a:t>Click to edit Master title style</a:t>
            </a:r>
          </a:p>
        </p:txBody>
      </p:sp>
      <p:sp>
        <p:nvSpPr>
          <p:cNvPr id="13" name="Text Placeholder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6288002"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6288002"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8202527"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6" name="Text Placeholder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8202527"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7" name="Text Placeholder 8">
            <a:extLst>
              <a:ext uri="{FF2B5EF4-FFF2-40B4-BE49-F238E27FC236}">
                <a16:creationId xmlns:a16="http://schemas.microsoft.com/office/drawing/2014/main" id="{C595063C-F901-4E60-A714-6454F42F0D95}"/>
              </a:ext>
            </a:extLst>
          </p:cNvPr>
          <p:cNvSpPr>
            <a:spLocks noGrp="1"/>
          </p:cNvSpPr>
          <p:nvPr>
            <p:ph type="body" sz="quarter" idx="17" hasCustomPrompt="1"/>
          </p:nvPr>
        </p:nvSpPr>
        <p:spPr>
          <a:xfrm>
            <a:off x="10117052"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18" name="Text Placeholder 10">
            <a:extLst>
              <a:ext uri="{FF2B5EF4-FFF2-40B4-BE49-F238E27FC236}">
                <a16:creationId xmlns:a16="http://schemas.microsoft.com/office/drawing/2014/main" id="{C7672B0A-0079-40F6-8B93-A5F1DB5882E0}"/>
              </a:ext>
            </a:extLst>
          </p:cNvPr>
          <p:cNvSpPr>
            <a:spLocks noGrp="1"/>
          </p:cNvSpPr>
          <p:nvPr>
            <p:ph type="body" sz="quarter" idx="18" hasCustomPrompt="1"/>
          </p:nvPr>
        </p:nvSpPr>
        <p:spPr>
          <a:xfrm>
            <a:off x="10117052"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Tree>
    <p:extLst>
      <p:ext uri="{BB962C8B-B14F-4D97-AF65-F5344CB8AC3E}">
        <p14:creationId xmlns:p14="http://schemas.microsoft.com/office/powerpoint/2010/main" val="5466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Icon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a:lstStyle>
            <a:lvl1pPr marL="0" indent="0">
              <a:buNone/>
              <a:defRPr sz="1800">
                <a:solidFill>
                  <a:schemeClr val="bg1"/>
                </a:solidFill>
              </a:defRPr>
            </a:lvl1pPr>
          </a:lstStyle>
          <a:p>
            <a:pPr lvl="0"/>
            <a:r>
              <a:rPr lang="en-US" noProof="0"/>
              <a:t>Subtitle, tagline or blurb can go here</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a:xfrm>
            <a:off x="11772000" y="6457831"/>
            <a:ext cx="420000" cy="421200"/>
          </a:xfrm>
          <a:prstGeom prst="rect">
            <a:avLst/>
          </a:prstGeom>
        </p:spPr>
        <p:txBody>
          <a:bodyPr/>
          <a:lstStyle/>
          <a:p>
            <a:fld id="{4B73C415-D670-4716-A5EC-CC4D52CA2BAC}" type="slidenum">
              <a:rPr lang="en-US" noProof="0" smtClean="0"/>
              <a:pPr/>
              <a:t>‹#›</a:t>
            </a:fld>
            <a:endParaRPr lang="en-US" noProof="0" dirty="0"/>
          </a:p>
        </p:txBody>
      </p:sp>
      <p:sp>
        <p:nvSpPr>
          <p:cNvPr id="10" name="Picture Placeholder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dirty="0"/>
              <a:t>Insert or Drag &amp; Drop your photo here</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a:r>
              <a:rPr lang="en-US" noProof="0"/>
              <a:t>Click to edit Master title style</a:t>
            </a:r>
          </a:p>
        </p:txBody>
      </p:sp>
      <p:sp>
        <p:nvSpPr>
          <p:cNvPr id="13" name="Text Placeholder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70785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14" name="Text Placeholder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70785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94026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16" name="Text Placeholder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94026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3" name="Text Placeholder 8">
            <a:extLst>
              <a:ext uri="{FF2B5EF4-FFF2-40B4-BE49-F238E27FC236}">
                <a16:creationId xmlns:a16="http://schemas.microsoft.com/office/drawing/2014/main" id="{B71CBA76-3CE4-4FA7-8940-41ECC9129C5A}"/>
              </a:ext>
            </a:extLst>
          </p:cNvPr>
          <p:cNvSpPr>
            <a:spLocks noGrp="1"/>
          </p:cNvSpPr>
          <p:nvPr>
            <p:ph type="body" sz="quarter" idx="17" hasCustomPrompt="1"/>
          </p:nvPr>
        </p:nvSpPr>
        <p:spPr>
          <a:xfrm>
            <a:off x="70785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4" name="Text Placeholder 10">
            <a:extLst>
              <a:ext uri="{FF2B5EF4-FFF2-40B4-BE49-F238E27FC236}">
                <a16:creationId xmlns:a16="http://schemas.microsoft.com/office/drawing/2014/main" id="{ADC8FCF6-5E2F-4976-8979-F493766C38E0}"/>
              </a:ext>
            </a:extLst>
          </p:cNvPr>
          <p:cNvSpPr>
            <a:spLocks noGrp="1"/>
          </p:cNvSpPr>
          <p:nvPr>
            <p:ph type="body" sz="quarter" idx="18" hasCustomPrompt="1"/>
          </p:nvPr>
        </p:nvSpPr>
        <p:spPr>
          <a:xfrm>
            <a:off x="70785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5" name="Text Placeholder 8">
            <a:extLst>
              <a:ext uri="{FF2B5EF4-FFF2-40B4-BE49-F238E27FC236}">
                <a16:creationId xmlns:a16="http://schemas.microsoft.com/office/drawing/2014/main" id="{F111F3D7-9557-4D01-B2FB-38A2FFA1052E}"/>
              </a:ext>
            </a:extLst>
          </p:cNvPr>
          <p:cNvSpPr>
            <a:spLocks noGrp="1"/>
          </p:cNvSpPr>
          <p:nvPr>
            <p:ph type="body" sz="quarter" idx="19" hasCustomPrompt="1"/>
          </p:nvPr>
        </p:nvSpPr>
        <p:spPr>
          <a:xfrm>
            <a:off x="94026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26" name="Text Placeholder 10">
            <a:extLst>
              <a:ext uri="{FF2B5EF4-FFF2-40B4-BE49-F238E27FC236}">
                <a16:creationId xmlns:a16="http://schemas.microsoft.com/office/drawing/2014/main" id="{FE89EBCC-101B-4979-93C1-08579B031993}"/>
              </a:ext>
            </a:extLst>
          </p:cNvPr>
          <p:cNvSpPr>
            <a:spLocks noGrp="1"/>
          </p:cNvSpPr>
          <p:nvPr>
            <p:ph type="body" sz="quarter" idx="20" hasCustomPrompt="1"/>
          </p:nvPr>
        </p:nvSpPr>
        <p:spPr>
          <a:xfrm>
            <a:off x="94026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Tree>
    <p:extLst>
      <p:ext uri="{BB962C8B-B14F-4D97-AF65-F5344CB8AC3E}">
        <p14:creationId xmlns:p14="http://schemas.microsoft.com/office/powerpoint/2010/main" val="304084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gital Produc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E857ED-B36A-4B8A-81C4-94389617E240}"/>
              </a:ext>
            </a:extLst>
          </p:cNvPr>
          <p:cNvPicPr>
            <a:picLocks noChangeAspect="1"/>
          </p:cNvPicPr>
          <p:nvPr userDrawn="1"/>
        </p:nvPicPr>
        <p:blipFill>
          <a:blip r:embed="rId3"/>
          <a:stretch>
            <a:fillRect/>
          </a:stretch>
        </p:blipFill>
        <p:spPr>
          <a:xfrm>
            <a:off x="663465" y="1007667"/>
            <a:ext cx="11528535" cy="5645385"/>
          </a:xfrm>
          <a:prstGeom prst="rect">
            <a:avLst/>
          </a:prstGeom>
        </p:spPr>
      </p:pic>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3613424"/>
            <a:ext cx="3974900" cy="24659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a:xfrm>
            <a:off x="11772000" y="6457831"/>
            <a:ext cx="420000" cy="421200"/>
          </a:xfrm>
          <a:prstGeom prst="rect">
            <a:avLst/>
          </a:prstGeom>
        </p:spPr>
        <p:txBody>
          <a:bodyPr/>
          <a:lstStyle/>
          <a:p>
            <a:fld id="{4B73C415-D670-4716-A5EC-CC4D52CA2BAC}" type="slidenum">
              <a:rPr lang="en-US" noProof="0" smtClean="0"/>
              <a:pPr/>
              <a:t>‹#›</a:t>
            </a:fld>
            <a:endParaRPr lang="en-US" noProof="0" dirty="0"/>
          </a:p>
        </p:txBody>
      </p:sp>
      <p:sp>
        <p:nvSpPr>
          <p:cNvPr id="9" name="Text Placeholder 8">
            <a:extLst>
              <a:ext uri="{FF2B5EF4-FFF2-40B4-BE49-F238E27FC236}">
                <a16:creationId xmlns:a16="http://schemas.microsoft.com/office/drawing/2014/main" id="{177496E8-E637-4081-A0D0-AB167EE45909}"/>
              </a:ext>
            </a:extLst>
          </p:cNvPr>
          <p:cNvSpPr>
            <a:spLocks noGrp="1"/>
          </p:cNvSpPr>
          <p:nvPr>
            <p:ph type="body" sz="quarter" idx="12" hasCustomPrompt="1"/>
          </p:nvPr>
        </p:nvSpPr>
        <p:spPr>
          <a:xfrm>
            <a:off x="431800" y="1582738"/>
            <a:ext cx="3975100" cy="1744662"/>
          </a:xfrm>
        </p:spPr>
        <p:txBody>
          <a:bodyPr anchor="b"/>
          <a:lstStyle>
            <a:lvl1pPr marL="0" indent="0">
              <a:buNone/>
              <a:defRPr sz="3200">
                <a:solidFill>
                  <a:schemeClr val="tx1">
                    <a:lumMod val="75000"/>
                    <a:lumOff val="25000"/>
                  </a:schemeClr>
                </a:solidFill>
              </a:defRPr>
            </a:lvl1pPr>
          </a:lstStyle>
          <a:p>
            <a:pPr lvl="0"/>
            <a:r>
              <a:rPr lang="en-US" noProof="0"/>
              <a:t>Emphasized Text</a:t>
            </a:r>
          </a:p>
        </p:txBody>
      </p:sp>
      <p:sp>
        <p:nvSpPr>
          <p:cNvPr id="11" name="Picture Placeholder 10">
            <a:extLst>
              <a:ext uri="{FF2B5EF4-FFF2-40B4-BE49-F238E27FC236}">
                <a16:creationId xmlns:a16="http://schemas.microsoft.com/office/drawing/2014/main" id="{DE221C2C-B20F-4F90-A44F-08EE879BA9C9}"/>
              </a:ext>
            </a:extLst>
          </p:cNvPr>
          <p:cNvSpPr>
            <a:spLocks noGrp="1"/>
          </p:cNvSpPr>
          <p:nvPr>
            <p:ph type="pic" sz="quarter" idx="13" hasCustomPrompt="1"/>
          </p:nvPr>
        </p:nvSpPr>
        <p:spPr>
          <a:xfrm>
            <a:off x="5217319" y="1450975"/>
            <a:ext cx="6974680" cy="393541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your Screen Design here</a:t>
            </a:r>
          </a:p>
        </p:txBody>
      </p:sp>
    </p:spTree>
    <p:extLst>
      <p:ext uri="{BB962C8B-B14F-4D97-AF65-F5344CB8AC3E}">
        <p14:creationId xmlns:p14="http://schemas.microsoft.com/office/powerpoint/2010/main" val="7745007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1FED-0A73-4769-96A2-4C362E5D9DE0}"/>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E455B16D-31A1-4D28-ADC4-0BDEF4E07DFF}"/>
              </a:ext>
            </a:extLst>
          </p:cNvPr>
          <p:cNvSpPr>
            <a:spLocks noGrp="1"/>
          </p:cNvSpPr>
          <p:nvPr>
            <p:ph sz="half" idx="1" hasCustomPrompt="1"/>
          </p:nvPr>
        </p:nvSpPr>
        <p:spPr>
          <a:xfrm>
            <a:off x="432000" y="1008000"/>
            <a:ext cx="11340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Single line of text</a:t>
            </a:r>
          </a:p>
        </p:txBody>
      </p:sp>
      <p:sp>
        <p:nvSpPr>
          <p:cNvPr id="4" name="Content Placeholder 3">
            <a:extLst>
              <a:ext uri="{FF2B5EF4-FFF2-40B4-BE49-F238E27FC236}">
                <a16:creationId xmlns:a16="http://schemas.microsoft.com/office/drawing/2014/main" id="{AC4D4C6E-0D63-44CE-B0B4-BAA8F101EAFF}"/>
              </a:ext>
            </a:extLst>
          </p:cNvPr>
          <p:cNvSpPr>
            <a:spLocks noGrp="1"/>
          </p:cNvSpPr>
          <p:nvPr>
            <p:ph sz="half" idx="2" hasCustomPrompt="1"/>
          </p:nvPr>
        </p:nvSpPr>
        <p:spPr>
          <a:xfrm>
            <a:off x="2231749"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8" name="Footer Placeholder 7">
            <a:extLst>
              <a:ext uri="{FF2B5EF4-FFF2-40B4-BE49-F238E27FC236}">
                <a16:creationId xmlns:a16="http://schemas.microsoft.com/office/drawing/2014/main" id="{43C0B96F-9D35-4001-9F9C-1A7004D61F3D}"/>
              </a:ext>
            </a:extLst>
          </p:cNvPr>
          <p:cNvSpPr>
            <a:spLocks noGrp="1"/>
          </p:cNvSpPr>
          <p:nvPr>
            <p:ph type="ftr" sz="quarter" idx="10"/>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A1C915CA-DB91-4B68-8DB8-2745ADA58582}"/>
              </a:ext>
            </a:extLst>
          </p:cNvPr>
          <p:cNvSpPr>
            <a:spLocks noGrp="1"/>
          </p:cNvSpPr>
          <p:nvPr>
            <p:ph type="sldNum" sz="quarter" idx="11"/>
          </p:nvPr>
        </p:nvSpPr>
        <p:spPr>
          <a:xfrm>
            <a:off x="11772000" y="6457831"/>
            <a:ext cx="420000" cy="421200"/>
          </a:xfrm>
          <a:prstGeom prst="rect">
            <a:avLst/>
          </a:prstGeom>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a16="http://schemas.microsoft.com/office/drawing/2014/main" id="{0BF46361-E4F6-47BA-9660-22CF6C0669CB}"/>
              </a:ext>
            </a:extLst>
          </p:cNvPr>
          <p:cNvSpPr>
            <a:spLocks noGrp="1"/>
          </p:cNvSpPr>
          <p:nvPr>
            <p:ph type="body" sz="quarter" idx="12" hasCustomPrompt="1"/>
          </p:nvPr>
        </p:nvSpPr>
        <p:spPr>
          <a:xfrm>
            <a:off x="5111498"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0" name="Text Placeholder 9">
            <a:extLst>
              <a:ext uri="{FF2B5EF4-FFF2-40B4-BE49-F238E27FC236}">
                <a16:creationId xmlns:a16="http://schemas.microsoft.com/office/drawing/2014/main" id="{2BB15A8A-91AC-4F5D-A727-1D120F5D43D5}"/>
              </a:ext>
            </a:extLst>
          </p:cNvPr>
          <p:cNvSpPr>
            <a:spLocks noGrp="1"/>
          </p:cNvSpPr>
          <p:nvPr>
            <p:ph type="body" sz="quarter" idx="13" hasCustomPrompt="1"/>
          </p:nvPr>
        </p:nvSpPr>
        <p:spPr>
          <a:xfrm>
            <a:off x="7991247"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2" name="Text Placeholder 11">
            <a:extLst>
              <a:ext uri="{FF2B5EF4-FFF2-40B4-BE49-F238E27FC236}">
                <a16:creationId xmlns:a16="http://schemas.microsoft.com/office/drawing/2014/main" id="{1A87D1D6-A833-418D-948C-DDF79372310E}"/>
              </a:ext>
            </a:extLst>
          </p:cNvPr>
          <p:cNvSpPr>
            <a:spLocks noGrp="1"/>
          </p:cNvSpPr>
          <p:nvPr>
            <p:ph type="body" sz="quarter" idx="14" hasCustomPrompt="1"/>
          </p:nvPr>
        </p:nvSpPr>
        <p:spPr>
          <a:xfrm>
            <a:off x="2231749"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1</a:t>
            </a:r>
          </a:p>
        </p:txBody>
      </p:sp>
      <p:sp>
        <p:nvSpPr>
          <p:cNvPr id="14" name="Text Placeholder 13">
            <a:extLst>
              <a:ext uri="{FF2B5EF4-FFF2-40B4-BE49-F238E27FC236}">
                <a16:creationId xmlns:a16="http://schemas.microsoft.com/office/drawing/2014/main" id="{729FC9F6-9736-4DA2-A807-7430389A47FC}"/>
              </a:ext>
            </a:extLst>
          </p:cNvPr>
          <p:cNvSpPr>
            <a:spLocks noGrp="1"/>
          </p:cNvSpPr>
          <p:nvPr>
            <p:ph type="body" sz="quarter" idx="15" hasCustomPrompt="1"/>
          </p:nvPr>
        </p:nvSpPr>
        <p:spPr>
          <a:xfrm>
            <a:off x="5111498"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2</a:t>
            </a:r>
          </a:p>
        </p:txBody>
      </p:sp>
      <p:sp>
        <p:nvSpPr>
          <p:cNvPr id="16" name="Text Placeholder 15">
            <a:extLst>
              <a:ext uri="{FF2B5EF4-FFF2-40B4-BE49-F238E27FC236}">
                <a16:creationId xmlns:a16="http://schemas.microsoft.com/office/drawing/2014/main" id="{8FD41719-B17D-4C65-8905-CFB25698E450}"/>
              </a:ext>
            </a:extLst>
          </p:cNvPr>
          <p:cNvSpPr>
            <a:spLocks noGrp="1"/>
          </p:cNvSpPr>
          <p:nvPr>
            <p:ph type="body" sz="quarter" idx="16" hasCustomPrompt="1"/>
          </p:nvPr>
        </p:nvSpPr>
        <p:spPr>
          <a:xfrm>
            <a:off x="7991247"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3</a:t>
            </a:r>
          </a:p>
        </p:txBody>
      </p:sp>
    </p:spTree>
    <p:extLst>
      <p:ext uri="{BB962C8B-B14F-4D97-AF65-F5344CB8AC3E}">
        <p14:creationId xmlns:p14="http://schemas.microsoft.com/office/powerpoint/2010/main" val="2306804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47D8FD-2235-485B-95E1-2EBD5AB47AAD}"/>
              </a:ext>
            </a:extLst>
          </p:cNvPr>
          <p:cNvSpPr>
            <a:spLocks noGrp="1"/>
          </p:cNvSpPr>
          <p:nvPr>
            <p:ph type="title"/>
          </p:nvPr>
        </p:nvSpPr>
        <p:spPr>
          <a:xfrm>
            <a:off x="432000" y="432000"/>
            <a:ext cx="11340000" cy="432000"/>
          </a:xfrm>
          <a:prstGeom prst="rect">
            <a:avLst/>
          </a:prstGeom>
        </p:spPr>
        <p:txBody>
          <a:bodyPr vert="horz" lIns="0" tIns="0" rIns="0" bIns="0" rtlCol="0" anchor="t">
            <a:noAutofit/>
          </a:bodyPr>
          <a:lstStyle/>
          <a:p>
            <a:r>
              <a:rPr lang="en-US" noProof="0"/>
              <a:t>Click to edit Master title style</a:t>
            </a:r>
          </a:p>
        </p:txBody>
      </p:sp>
      <p:sp>
        <p:nvSpPr>
          <p:cNvPr id="3" name="Text Placeholder 2">
            <a:extLst>
              <a:ext uri="{FF2B5EF4-FFF2-40B4-BE49-F238E27FC236}">
                <a16:creationId xmlns:a16="http://schemas.microsoft.com/office/drawing/2014/main" id="{99F4A233-446A-4EDA-9622-BBF0631DFEFF}"/>
              </a:ext>
            </a:extLst>
          </p:cNvPr>
          <p:cNvSpPr>
            <a:spLocks noGrp="1"/>
          </p:cNvSpPr>
          <p:nvPr>
            <p:ph type="body" idx="1"/>
          </p:nvPr>
        </p:nvSpPr>
        <p:spPr>
          <a:xfrm>
            <a:off x="432000" y="1728000"/>
            <a:ext cx="11340000" cy="4351338"/>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DBD150CE-DC66-461D-A66C-7CF33070436A}"/>
              </a:ext>
            </a:extLst>
          </p:cNvPr>
          <p:cNvSpPr>
            <a:spLocks noGrp="1"/>
          </p:cNvSpPr>
          <p:nvPr>
            <p:ph type="ftr" sz="quarter" idx="3"/>
          </p:nvPr>
        </p:nvSpPr>
        <p:spPr>
          <a:xfrm>
            <a:off x="432000" y="6365363"/>
            <a:ext cx="5472000" cy="412431"/>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8" name="Rectangle 7">
            <a:extLst>
              <a:ext uri="{FF2B5EF4-FFF2-40B4-BE49-F238E27FC236}">
                <a16:creationId xmlns:a16="http://schemas.microsoft.com/office/drawing/2014/main" id="{00ED0A63-77FF-4992-99DD-A09E96E22ACC}"/>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96335A3F-070E-4B0E-A4FA-9B3279A2897C}"/>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2448780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2" r:id="rId3"/>
    <p:sldLayoutId id="2147483657" r:id="rId4"/>
    <p:sldLayoutId id="2147483658" r:id="rId5"/>
    <p:sldLayoutId id="2147483659" r:id="rId6"/>
    <p:sldLayoutId id="2147483660" r:id="rId7"/>
    <p:sldLayoutId id="2147483661" r:id="rId8"/>
    <p:sldLayoutId id="2147483664" r:id="rId9"/>
    <p:sldLayoutId id="2147483665" r:id="rId10"/>
    <p:sldLayoutId id="2147483666" r:id="rId11"/>
    <p:sldLayoutId id="2147483667" r:id="rId12"/>
    <p:sldLayoutId id="2147483650" r:id="rId13"/>
    <p:sldLayoutId id="2147483652" r:id="rId14"/>
    <p:sldLayoutId id="2147483653" r:id="rId15"/>
    <p:sldLayoutId id="2147483668" r:id="rId16"/>
    <p:sldLayoutId id="2147483669" r:id="rId17"/>
    <p:sldLayoutId id="2147483671" r:id="rId18"/>
    <p:sldLayoutId id="2147483672" r:id="rId19"/>
    <p:sldLayoutId id="2147483654" r:id="rId20"/>
    <p:sldLayoutId id="2147483678" r:id="rId21"/>
    <p:sldLayoutId id="2147483655" r:id="rId22"/>
    <p:sldLayoutId id="2147483673" r:id="rId23"/>
    <p:sldLayoutId id="2147483674" r:id="rId24"/>
    <p:sldLayoutId id="2147483675" r:id="rId25"/>
    <p:sldLayoutId id="2147483676" r:id="rId26"/>
    <p:sldLayoutId id="2147483677" r:id="rId27"/>
    <p:sldLayoutId id="2147483679" r:id="rId28"/>
    <p:sldLayoutId id="2147483680" r:id="rId29"/>
  </p:sldLayoutIdLst>
  <p:hf hdr="0" ftr="0" dt="0"/>
  <p:txStyles>
    <p:title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pigiame/" TargetMode="External"/><Relationship Id="rId7" Type="http://schemas.openxmlformats.org/officeDocument/2006/relationships/hyperlink" Target="https://digger/" TargetMode="External"/><Relationship Id="rId2" Type="http://schemas.openxmlformats.org/officeDocument/2006/relationships/hyperlink" Target="https://zurini/" TargetMode="External"/><Relationship Id="rId1" Type="http://schemas.openxmlformats.org/officeDocument/2006/relationships/slideLayout" Target="../slideLayouts/slideLayout22.xml"/><Relationship Id="rId6" Type="http://schemas.openxmlformats.org/officeDocument/2006/relationships/hyperlink" Target="https://www/" TargetMode="External"/><Relationship Id="rId5" Type="http://schemas.openxmlformats.org/officeDocument/2006/relationships/hyperlink" Target="https://autocheck/" TargetMode="External"/><Relationship Id="rId4" Type="http://schemas.openxmlformats.org/officeDocument/2006/relationships/hyperlink" Target="https://www.bu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FF3A11-7A05-49E2-E552-2BBE08F7EDE0}"/>
              </a:ext>
            </a:extLst>
          </p:cNvPr>
          <p:cNvSpPr>
            <a:spLocks noGrp="1" noRot="1" noMove="1" noResize="1" noEditPoints="1" noAdjustHandles="1" noChangeArrowheads="1" noChangeShapeType="1"/>
          </p:cNvSpPr>
          <p:nvPr/>
        </p:nvSpPr>
        <p:spPr>
          <a:xfrm>
            <a:off x="10633" y="3745450"/>
            <a:ext cx="5508000" cy="30168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cxnSp>
        <p:nvCxnSpPr>
          <p:cNvPr id="4" name="Straight Connector 3">
            <a:extLst>
              <a:ext uri="{FF2B5EF4-FFF2-40B4-BE49-F238E27FC236}">
                <a16:creationId xmlns:a16="http://schemas.microsoft.com/office/drawing/2014/main" id="{DC202601-D7B1-0D89-0EF6-E6F903BC170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bwMode="ltGray">
          <a:xfrm>
            <a:off x="503370" y="2706686"/>
            <a:ext cx="432000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pic>
        <p:nvPicPr>
          <p:cNvPr id="9" name="Picture Placeholder 23">
            <a:extLst>
              <a:ext uri="{FF2B5EF4-FFF2-40B4-BE49-F238E27FC236}">
                <a16:creationId xmlns:a16="http://schemas.microsoft.com/office/drawing/2014/main" id="{8DC938B6-DE1F-5024-2331-3E61374598A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026817" y="973542"/>
            <a:ext cx="3273106" cy="1211592"/>
          </a:xfrm>
          <a:prstGeom prst="rect">
            <a:avLst/>
          </a:prstGeom>
          <a:noFill/>
        </p:spPr>
      </p:pic>
      <p:pic>
        <p:nvPicPr>
          <p:cNvPr id="10" name="Picture Placeholder 12">
            <a:extLst>
              <a:ext uri="{FF2B5EF4-FFF2-40B4-BE49-F238E27FC236}">
                <a16:creationId xmlns:a16="http://schemas.microsoft.com/office/drawing/2014/main" id="{64DCB0C9-FF6B-91A8-4B53-21F9FD21B99B}"/>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5513309" y="10632"/>
            <a:ext cx="6667200" cy="3739009"/>
          </a:xfrm>
          <a:prstGeom prst="rect">
            <a:avLst/>
          </a:prstGeom>
          <a:ln>
            <a:noFill/>
          </a:ln>
        </p:spPr>
      </p:pic>
      <p:sp>
        <p:nvSpPr>
          <p:cNvPr id="2" name="TextBox 1">
            <a:extLst>
              <a:ext uri="{FF2B5EF4-FFF2-40B4-BE49-F238E27FC236}">
                <a16:creationId xmlns:a16="http://schemas.microsoft.com/office/drawing/2014/main" id="{72A6FEE5-1FFF-498B-0092-7460A894CEBF}"/>
              </a:ext>
            </a:extLst>
          </p:cNvPr>
          <p:cNvSpPr txBox="1">
            <a:spLocks/>
          </p:cNvSpPr>
          <p:nvPr/>
        </p:nvSpPr>
        <p:spPr>
          <a:xfrm>
            <a:off x="441389" y="4469018"/>
            <a:ext cx="4644000" cy="830997"/>
          </a:xfrm>
          <a:prstGeom prst="rect">
            <a:avLst/>
          </a:prstGeom>
          <a:noFill/>
          <a:ln>
            <a:noFill/>
          </a:ln>
        </p:spPr>
        <p:txBody>
          <a:bodyPr wrap="square">
            <a:spAutoFit/>
          </a:bodyPr>
          <a:lstStyle>
            <a:defPPr>
              <a:defRPr lang="en-US"/>
            </a:defPPr>
            <a:lvl1pPr algn="ctr">
              <a:defRPr sz="1600">
                <a:solidFill>
                  <a:schemeClr val="bg1"/>
                </a:solidFill>
              </a:defRPr>
            </a:lvl1pPr>
          </a:lstStyle>
          <a:p>
            <a:pPr algn="ctr"/>
            <a:r>
              <a:rPr lang="en-US" sz="2400" b="1" dirty="0">
                <a:cs typeface="Arial" panose="020B0604020202020204" pitchFamily="34" charset="0"/>
              </a:rPr>
              <a:t>Digital advertising platform </a:t>
            </a:r>
          </a:p>
          <a:p>
            <a:pPr algn="ctr"/>
            <a:r>
              <a:rPr lang="en-US" sz="2400" b="1" dirty="0">
                <a:cs typeface="Arial" panose="020B0604020202020204" pitchFamily="34" charset="0"/>
              </a:rPr>
              <a:t>(</a:t>
            </a:r>
            <a:r>
              <a:rPr lang="en-US" sz="2400" b="1" dirty="0">
                <a:latin typeface="+mn-lt"/>
                <a:cs typeface="Arial" panose="020B0604020202020204" pitchFamily="34" charset="0"/>
              </a:rPr>
              <a:t>Digital Classifieds)</a:t>
            </a:r>
          </a:p>
        </p:txBody>
      </p:sp>
      <p:sp>
        <p:nvSpPr>
          <p:cNvPr id="7" name="TextBox 6">
            <a:extLst>
              <a:ext uri="{FF2B5EF4-FFF2-40B4-BE49-F238E27FC236}">
                <a16:creationId xmlns:a16="http://schemas.microsoft.com/office/drawing/2014/main" id="{98445992-128E-7C8C-3E7D-7F6E89FC628E}"/>
              </a:ext>
            </a:extLst>
          </p:cNvPr>
          <p:cNvSpPr txBox="1"/>
          <p:nvPr/>
        </p:nvSpPr>
        <p:spPr>
          <a:xfrm>
            <a:off x="5949389" y="4322918"/>
            <a:ext cx="6097712" cy="1477328"/>
          </a:xfrm>
          <a:prstGeom prst="rect">
            <a:avLst/>
          </a:prstGeom>
          <a:noFill/>
        </p:spPr>
        <p:txBody>
          <a:bodyPr wrap="square">
            <a:spAutoFit/>
          </a:bodyPr>
          <a:lstStyle/>
          <a:p>
            <a:r>
              <a:rPr lang="en-GB" b="1" dirty="0"/>
              <a:t>Vision: </a:t>
            </a:r>
            <a:r>
              <a:rPr lang="en-GB" dirty="0"/>
              <a:t>Trusted digital advertising provider  </a:t>
            </a:r>
          </a:p>
          <a:p>
            <a:endParaRPr lang="en-US" dirty="0"/>
          </a:p>
          <a:p>
            <a:endParaRPr lang="en-US" dirty="0"/>
          </a:p>
          <a:p>
            <a:r>
              <a:rPr lang="en-GB" b="1" dirty="0"/>
              <a:t>Mission: </a:t>
            </a:r>
            <a:r>
              <a:rPr lang="en-GB" dirty="0"/>
              <a:t>Transparent, innovative, affordable, easy to use digital advertising platform</a:t>
            </a:r>
            <a:endParaRPr lang="en-US" dirty="0"/>
          </a:p>
        </p:txBody>
      </p:sp>
      <p:sp>
        <p:nvSpPr>
          <p:cNvPr id="3" name="TextBox 2">
            <a:extLst>
              <a:ext uri="{FF2B5EF4-FFF2-40B4-BE49-F238E27FC236}">
                <a16:creationId xmlns:a16="http://schemas.microsoft.com/office/drawing/2014/main" id="{A90239C5-DDFA-7D94-45FF-28879AA3958F}"/>
              </a:ext>
            </a:extLst>
          </p:cNvPr>
          <p:cNvSpPr txBox="1"/>
          <p:nvPr/>
        </p:nvSpPr>
        <p:spPr>
          <a:xfrm>
            <a:off x="1583370" y="2852894"/>
            <a:ext cx="2160000" cy="307777"/>
          </a:xfrm>
          <a:prstGeom prst="rect">
            <a:avLst/>
          </a:prstGeom>
          <a:noFill/>
        </p:spPr>
        <p:txBody>
          <a:bodyPr wrap="square" anchor="ctr" anchorCtr="0">
            <a:spAutoFit/>
          </a:bodyPr>
          <a:lstStyle/>
          <a:p>
            <a:pPr algn="ctr">
              <a:spcBef>
                <a:spcPts val="0"/>
              </a:spcBef>
              <a:spcAft>
                <a:spcPts val="0"/>
              </a:spcAft>
            </a:pPr>
            <a:r>
              <a:rPr lang="en-US" sz="1400" dirty="0">
                <a:solidFill>
                  <a:srgbClr val="0070C0"/>
                </a:solidFill>
              </a:rPr>
              <a:t>https://zurini.co.ke</a:t>
            </a:r>
          </a:p>
        </p:txBody>
      </p:sp>
    </p:spTree>
    <p:extLst>
      <p:ext uri="{BB962C8B-B14F-4D97-AF65-F5344CB8AC3E}">
        <p14:creationId xmlns:p14="http://schemas.microsoft.com/office/powerpoint/2010/main" val="1293114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FF3A11-7A05-49E2-E552-2BBE08F7EDE0}"/>
              </a:ext>
            </a:extLst>
          </p:cNvPr>
          <p:cNvSpPr>
            <a:spLocks noGrp="1" noRot="1" noMove="1" noResize="1" noEditPoints="1" noAdjustHandles="1" noChangeArrowheads="1" noChangeShapeType="1"/>
          </p:cNvSpPr>
          <p:nvPr/>
        </p:nvSpPr>
        <p:spPr>
          <a:xfrm>
            <a:off x="10800" y="10800"/>
            <a:ext cx="5400000" cy="67572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cxnSp>
        <p:nvCxnSpPr>
          <p:cNvPr id="4" name="Straight Connector 3">
            <a:extLst>
              <a:ext uri="{FF2B5EF4-FFF2-40B4-BE49-F238E27FC236}">
                <a16:creationId xmlns:a16="http://schemas.microsoft.com/office/drawing/2014/main" id="{DC202601-D7B1-0D89-0EF6-E6F903BC170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bwMode="ltGray">
          <a:xfrm>
            <a:off x="550800" y="2708246"/>
            <a:ext cx="432000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3" name="Title 3">
            <a:extLst>
              <a:ext uri="{FF2B5EF4-FFF2-40B4-BE49-F238E27FC236}">
                <a16:creationId xmlns:a16="http://schemas.microsoft.com/office/drawing/2014/main" id="{ADFE8072-1658-045F-1E4C-3D28615C5DB8}"/>
              </a:ext>
            </a:extLst>
          </p:cNvPr>
          <p:cNvSpPr txBox="1">
            <a:spLocks noGrp="1" noRot="1" noMove="1" noResize="1" noEditPoints="1" noAdjustHandles="1" noChangeArrowheads="1" noChangeShapeType="1"/>
          </p:cNvSpPr>
          <p:nvPr/>
        </p:nvSpPr>
        <p:spPr bwMode="ltGray">
          <a:xfrm>
            <a:off x="550800" y="903468"/>
            <a:ext cx="4320000" cy="1080000"/>
          </a:xfrm>
          <a:prstGeom prst="rect">
            <a:avLst/>
          </a:prstGeom>
        </p:spPr>
        <p:txBody>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algn="ctr"/>
            <a:r>
              <a:rPr lang="en-US" dirty="0">
                <a:solidFill>
                  <a:schemeClr val="bg1"/>
                </a:solidFill>
              </a:rPr>
              <a:t>Funding &amp; utilization</a:t>
            </a:r>
          </a:p>
        </p:txBody>
      </p:sp>
      <p:sp>
        <p:nvSpPr>
          <p:cNvPr id="7" name="TextBox 6">
            <a:extLst>
              <a:ext uri="{FF2B5EF4-FFF2-40B4-BE49-F238E27FC236}">
                <a16:creationId xmlns:a16="http://schemas.microsoft.com/office/drawing/2014/main" id="{30F500F2-D2B0-86D7-8398-763F0B6F8AB5}"/>
              </a:ext>
            </a:extLst>
          </p:cNvPr>
          <p:cNvSpPr txBox="1">
            <a:spLocks noGrp="1" noRot="1" noMove="1" noResize="1" noEditPoints="1" noAdjustHandles="1" noChangeArrowheads="1" noChangeShapeType="1"/>
          </p:cNvSpPr>
          <p:nvPr/>
        </p:nvSpPr>
        <p:spPr>
          <a:xfrm>
            <a:off x="550800" y="3429641"/>
            <a:ext cx="4320000" cy="584775"/>
          </a:xfrm>
          <a:prstGeom prst="rect">
            <a:avLst/>
          </a:prstGeom>
          <a:noFill/>
          <a:ln>
            <a:noFill/>
          </a:ln>
        </p:spPr>
        <p:txBody>
          <a:bodyPr wrap="square">
            <a:spAutoFit/>
          </a:bodyPr>
          <a:lstStyle/>
          <a:p>
            <a:pPr algn="ctr"/>
            <a:r>
              <a:rPr lang="en-US" sz="1600" dirty="0">
                <a:solidFill>
                  <a:schemeClr val="bg1"/>
                </a:solidFill>
              </a:rPr>
              <a:t>We are seeking an equity injection of USD 300k seed funding for a 20% stake</a:t>
            </a:r>
          </a:p>
        </p:txBody>
      </p:sp>
      <p:sp>
        <p:nvSpPr>
          <p:cNvPr id="2" name="Text Placeholder 11">
            <a:extLst>
              <a:ext uri="{FF2B5EF4-FFF2-40B4-BE49-F238E27FC236}">
                <a16:creationId xmlns:a16="http://schemas.microsoft.com/office/drawing/2014/main" id="{DA2A9DD8-6A96-5E67-5FEA-4194A336D8E2}"/>
              </a:ext>
            </a:extLst>
          </p:cNvPr>
          <p:cNvSpPr txBox="1">
            <a:spLocks/>
          </p:cNvSpPr>
          <p:nvPr/>
        </p:nvSpPr>
        <p:spPr>
          <a:xfrm>
            <a:off x="5953864" y="674505"/>
            <a:ext cx="5687761" cy="1784601"/>
          </a:xfrm>
          <a:prstGeom prst="rect">
            <a:avLst/>
          </a:prstGeom>
        </p:spPr>
        <p:txBody>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buFont typeface="Arial" panose="020B0604020202020204" pitchFamily="34" charset="0"/>
              <a:buChar char="•"/>
            </a:pPr>
            <a:r>
              <a:rPr lang="en-US" sz="1400" dirty="0">
                <a:solidFill>
                  <a:schemeClr val="tx1"/>
                </a:solidFill>
              </a:rPr>
              <a:t>We are a looking for seed funding of </a:t>
            </a:r>
            <a:r>
              <a:rPr lang="en-US" sz="1400" b="1" dirty="0">
                <a:solidFill>
                  <a:schemeClr val="tx1"/>
                </a:solidFill>
              </a:rPr>
              <a:t>USD 300k </a:t>
            </a:r>
            <a:r>
              <a:rPr lang="en-US" sz="1400" dirty="0">
                <a:solidFill>
                  <a:schemeClr val="tx1"/>
                </a:solidFill>
              </a:rPr>
              <a:t>for a </a:t>
            </a:r>
            <a:r>
              <a:rPr lang="en-US" sz="1400" b="1" dirty="0">
                <a:solidFill>
                  <a:schemeClr val="tx1"/>
                </a:solidFill>
              </a:rPr>
              <a:t>20% stake </a:t>
            </a:r>
            <a:r>
              <a:rPr lang="en-US" sz="1400" dirty="0">
                <a:solidFill>
                  <a:schemeClr val="tx1"/>
                </a:solidFill>
              </a:rPr>
              <a:t>in Nzurini to roll out and scale Zurini digital advertising platform</a:t>
            </a:r>
          </a:p>
          <a:p>
            <a:pPr>
              <a:buClrTx/>
              <a:buFont typeface="Arial" panose="020B0604020202020204" pitchFamily="34" charset="0"/>
              <a:buChar char="•"/>
            </a:pPr>
            <a:r>
              <a:rPr lang="en-US" sz="1400" dirty="0">
                <a:solidFill>
                  <a:schemeClr val="tx1"/>
                </a:solidFill>
              </a:rPr>
              <a:t>The funds will be utilized as shown in the chart below, with an estimated complete burn period of12 months, by which time the business will have broken even. Marketing takes the largest share of utilization at 74.3%</a:t>
            </a:r>
          </a:p>
        </p:txBody>
      </p:sp>
      <p:graphicFrame>
        <p:nvGraphicFramePr>
          <p:cNvPr id="8" name="Chart 7">
            <a:extLst>
              <a:ext uri="{FF2B5EF4-FFF2-40B4-BE49-F238E27FC236}">
                <a16:creationId xmlns:a16="http://schemas.microsoft.com/office/drawing/2014/main" id="{07A43D54-135E-4247-ACEE-F32A614C5801}"/>
              </a:ext>
            </a:extLst>
          </p:cNvPr>
          <p:cNvGraphicFramePr>
            <a:graphicFrameLocks/>
          </p:cNvGraphicFramePr>
          <p:nvPr>
            <p:extLst>
              <p:ext uri="{D42A27DB-BD31-4B8C-83A1-F6EECF244321}">
                <p14:modId xmlns:p14="http://schemas.microsoft.com/office/powerpoint/2010/main" val="255065542"/>
              </p:ext>
            </p:extLst>
          </p:nvPr>
        </p:nvGraphicFramePr>
        <p:xfrm>
          <a:off x="6096000" y="2636572"/>
          <a:ext cx="5545200" cy="37745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1232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FF3A11-7A05-49E2-E552-2BBE08F7EDE0}"/>
              </a:ext>
            </a:extLst>
          </p:cNvPr>
          <p:cNvSpPr>
            <a:spLocks noGrp="1" noRot="1" noMove="1" noResize="1" noEditPoints="1" noAdjustHandles="1" noChangeArrowheads="1" noChangeShapeType="1"/>
          </p:cNvSpPr>
          <p:nvPr/>
        </p:nvSpPr>
        <p:spPr>
          <a:xfrm>
            <a:off x="10800" y="10800"/>
            <a:ext cx="5400000" cy="67572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cxnSp>
        <p:nvCxnSpPr>
          <p:cNvPr id="4" name="Straight Connector 3">
            <a:extLst>
              <a:ext uri="{FF2B5EF4-FFF2-40B4-BE49-F238E27FC236}">
                <a16:creationId xmlns:a16="http://schemas.microsoft.com/office/drawing/2014/main" id="{DC202601-D7B1-0D89-0EF6-E6F903BC170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bwMode="ltGray">
          <a:xfrm>
            <a:off x="550800" y="2707763"/>
            <a:ext cx="432000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3" name="Title 3">
            <a:extLst>
              <a:ext uri="{FF2B5EF4-FFF2-40B4-BE49-F238E27FC236}">
                <a16:creationId xmlns:a16="http://schemas.microsoft.com/office/drawing/2014/main" id="{ADFE8072-1658-045F-1E4C-3D28615C5DB8}"/>
              </a:ext>
            </a:extLst>
          </p:cNvPr>
          <p:cNvSpPr txBox="1">
            <a:spLocks noGrp="1" noRot="1" noMove="1" noResize="1" noEditPoints="1" noAdjustHandles="1" noChangeArrowheads="1" noChangeShapeType="1"/>
          </p:cNvSpPr>
          <p:nvPr/>
        </p:nvSpPr>
        <p:spPr bwMode="ltGray">
          <a:xfrm>
            <a:off x="550800" y="907291"/>
            <a:ext cx="4320000" cy="1080000"/>
          </a:xfrm>
          <a:prstGeom prst="rect">
            <a:avLst/>
          </a:prstGeom>
        </p:spPr>
        <p:txBody>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algn="ctr"/>
            <a:r>
              <a:rPr lang="en-US" dirty="0">
                <a:solidFill>
                  <a:schemeClr val="bg1"/>
                </a:solidFill>
              </a:rPr>
              <a:t>Business </a:t>
            </a:r>
          </a:p>
          <a:p>
            <a:pPr algn="ctr"/>
            <a:r>
              <a:rPr lang="en-US" dirty="0">
                <a:solidFill>
                  <a:schemeClr val="bg1"/>
                </a:solidFill>
              </a:rPr>
              <a:t>Model</a:t>
            </a:r>
          </a:p>
        </p:txBody>
      </p:sp>
      <p:sp>
        <p:nvSpPr>
          <p:cNvPr id="11" name="Text Placeholder 11">
            <a:extLst>
              <a:ext uri="{FF2B5EF4-FFF2-40B4-BE49-F238E27FC236}">
                <a16:creationId xmlns:a16="http://schemas.microsoft.com/office/drawing/2014/main" id="{22903535-D676-1FAF-77A4-613B2C3CEAC3}"/>
              </a:ext>
            </a:extLst>
          </p:cNvPr>
          <p:cNvSpPr txBox="1">
            <a:spLocks/>
          </p:cNvSpPr>
          <p:nvPr/>
        </p:nvSpPr>
        <p:spPr>
          <a:xfrm>
            <a:off x="6096000" y="712444"/>
            <a:ext cx="5842570" cy="1043461"/>
          </a:xfrm>
          <a:prstGeom prst="rect">
            <a:avLst/>
          </a:prstGeom>
        </p:spPr>
        <p:txBody>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en-US" sz="1400" b="1" dirty="0"/>
              <a:t>A) Advertiser payments: </a:t>
            </a:r>
          </a:p>
          <a:p>
            <a:pPr marL="0" indent="0">
              <a:spcBef>
                <a:spcPts val="0"/>
              </a:spcBef>
              <a:spcAft>
                <a:spcPts val="0"/>
              </a:spcAft>
              <a:buNone/>
            </a:pPr>
            <a:endParaRPr lang="en-US" sz="1400" dirty="0"/>
          </a:p>
          <a:p>
            <a:pPr marL="0" indent="0">
              <a:spcBef>
                <a:spcPts val="0"/>
              </a:spcBef>
              <a:spcAft>
                <a:spcPts val="0"/>
              </a:spcAft>
              <a:buNone/>
            </a:pPr>
            <a:r>
              <a:rPr lang="en-US" sz="1400" dirty="0"/>
              <a:t>Zurini has free and paid options for advertisers. Payment packages for posting ads on Zurini are: </a:t>
            </a:r>
          </a:p>
        </p:txBody>
      </p:sp>
      <p:sp>
        <p:nvSpPr>
          <p:cNvPr id="2" name="TextBox 1">
            <a:extLst>
              <a:ext uri="{FF2B5EF4-FFF2-40B4-BE49-F238E27FC236}">
                <a16:creationId xmlns:a16="http://schemas.microsoft.com/office/drawing/2014/main" id="{488D31FF-8E4D-A8DE-C4A7-831EF04A51A2}"/>
              </a:ext>
            </a:extLst>
          </p:cNvPr>
          <p:cNvSpPr txBox="1">
            <a:spLocks noGrp="1" noRot="1" noMove="1" noResize="1" noEditPoints="1" noAdjustHandles="1" noChangeArrowheads="1" noChangeShapeType="1"/>
          </p:cNvSpPr>
          <p:nvPr/>
        </p:nvSpPr>
        <p:spPr>
          <a:xfrm>
            <a:off x="550800" y="3435496"/>
            <a:ext cx="4320000" cy="1800000"/>
          </a:xfrm>
          <a:prstGeom prst="rect">
            <a:avLst/>
          </a:prstGeom>
          <a:noFill/>
          <a:ln>
            <a:noFill/>
          </a:ln>
        </p:spPr>
        <p:txBody>
          <a:bodyPr wrap="square">
            <a:spAutoFit/>
          </a:bodyPr>
          <a:lstStyle/>
          <a:p>
            <a:pPr algn="ctr"/>
            <a:r>
              <a:rPr lang="en-US" sz="1600" dirty="0">
                <a:solidFill>
                  <a:schemeClr val="bg1"/>
                </a:solidFill>
              </a:rPr>
              <a:t>Zurini’s source of revenue is advertisers' payments for boosting ads to one of the 4 paid priority levels. </a:t>
            </a:r>
          </a:p>
        </p:txBody>
      </p:sp>
      <p:graphicFrame>
        <p:nvGraphicFramePr>
          <p:cNvPr id="6" name="Table 5">
            <a:extLst>
              <a:ext uri="{FF2B5EF4-FFF2-40B4-BE49-F238E27FC236}">
                <a16:creationId xmlns:a16="http://schemas.microsoft.com/office/drawing/2014/main" id="{1CC84445-3177-BEE0-D630-9E8F9671EDBE}"/>
              </a:ext>
            </a:extLst>
          </p:cNvPr>
          <p:cNvGraphicFramePr>
            <a:graphicFrameLocks noGrp="1"/>
          </p:cNvGraphicFramePr>
          <p:nvPr>
            <p:extLst>
              <p:ext uri="{D42A27DB-BD31-4B8C-83A1-F6EECF244321}">
                <p14:modId xmlns:p14="http://schemas.microsoft.com/office/powerpoint/2010/main" val="3220136096"/>
              </p:ext>
            </p:extLst>
          </p:nvPr>
        </p:nvGraphicFramePr>
        <p:xfrm>
          <a:off x="6192158" y="1911101"/>
          <a:ext cx="5746412" cy="1607897"/>
        </p:xfrm>
        <a:graphic>
          <a:graphicData uri="http://schemas.openxmlformats.org/drawingml/2006/table">
            <a:tbl>
              <a:tblPr firstRow="1" firstCol="1" bandRow="1">
                <a:tableStyleId>{0660B408-B3CF-4A94-85FC-2B1E0A45F4A2}</a:tableStyleId>
              </a:tblPr>
              <a:tblGrid>
                <a:gridCol w="1252928">
                  <a:extLst>
                    <a:ext uri="{9D8B030D-6E8A-4147-A177-3AD203B41FA5}">
                      <a16:colId xmlns:a16="http://schemas.microsoft.com/office/drawing/2014/main" val="2843078901"/>
                    </a:ext>
                  </a:extLst>
                </a:gridCol>
                <a:gridCol w="1290279">
                  <a:extLst>
                    <a:ext uri="{9D8B030D-6E8A-4147-A177-3AD203B41FA5}">
                      <a16:colId xmlns:a16="http://schemas.microsoft.com/office/drawing/2014/main" val="44648896"/>
                    </a:ext>
                  </a:extLst>
                </a:gridCol>
                <a:gridCol w="1631043">
                  <a:extLst>
                    <a:ext uri="{9D8B030D-6E8A-4147-A177-3AD203B41FA5}">
                      <a16:colId xmlns:a16="http://schemas.microsoft.com/office/drawing/2014/main" val="2880057588"/>
                    </a:ext>
                  </a:extLst>
                </a:gridCol>
                <a:gridCol w="1572162">
                  <a:extLst>
                    <a:ext uri="{9D8B030D-6E8A-4147-A177-3AD203B41FA5}">
                      <a16:colId xmlns:a16="http://schemas.microsoft.com/office/drawing/2014/main" val="4163300970"/>
                    </a:ext>
                  </a:extLst>
                </a:gridCol>
              </a:tblGrid>
              <a:tr h="267022">
                <a:tc>
                  <a:txBody>
                    <a:bodyPr/>
                    <a:lstStyle/>
                    <a:p>
                      <a:pPr algn="just">
                        <a:lnSpc>
                          <a:spcPct val="107000"/>
                        </a:lnSpc>
                        <a:spcAft>
                          <a:spcPts val="800"/>
                        </a:spcAft>
                      </a:pPr>
                      <a:r>
                        <a:rPr lang="en-US" sz="1200" dirty="0">
                          <a:effectLst/>
                        </a:rPr>
                        <a:t>Package name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9050" cap="flat" cmpd="sng" algn="ctr">
                      <a:solidFill>
                        <a:schemeClr val="bg1"/>
                      </a:solidFill>
                      <a:prstDash val="solid"/>
                      <a:round/>
                      <a:headEnd type="none" w="med" len="med"/>
                      <a:tailEnd type="none" w="med" len="med"/>
                    </a:lnR>
                    <a:solidFill>
                      <a:schemeClr val="accent1">
                        <a:lumMod val="75000"/>
                      </a:schemeClr>
                    </a:solidFill>
                  </a:tcPr>
                </a:tc>
                <a:tc>
                  <a:txBody>
                    <a:bodyPr/>
                    <a:lstStyle/>
                    <a:p>
                      <a:pPr algn="ctr">
                        <a:lnSpc>
                          <a:spcPct val="107000"/>
                        </a:lnSpc>
                        <a:spcAft>
                          <a:spcPts val="800"/>
                        </a:spcAft>
                      </a:pPr>
                      <a:r>
                        <a:rPr lang="en-US" sz="1200" dirty="0">
                          <a:effectLst/>
                        </a:rPr>
                        <a:t>Priority level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1">
                        <a:lumMod val="75000"/>
                      </a:schemeClr>
                    </a:solidFill>
                  </a:tcPr>
                </a:tc>
                <a:tc>
                  <a:txBody>
                    <a:bodyPr/>
                    <a:lstStyle/>
                    <a:p>
                      <a:pPr algn="ctr">
                        <a:lnSpc>
                          <a:spcPct val="107000"/>
                        </a:lnSpc>
                        <a:spcAft>
                          <a:spcPts val="800"/>
                        </a:spcAft>
                      </a:pPr>
                      <a:r>
                        <a:rPr lang="en-US" sz="1200" dirty="0">
                          <a:effectLst/>
                        </a:rPr>
                        <a:t>Package fee (USD)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1">
                        <a:lumMod val="75000"/>
                      </a:schemeClr>
                    </a:solidFill>
                  </a:tcPr>
                </a:tc>
                <a:tc>
                  <a:txBody>
                    <a:bodyPr/>
                    <a:lstStyle/>
                    <a:p>
                      <a:pPr algn="ctr">
                        <a:lnSpc>
                          <a:spcPct val="107000"/>
                        </a:lnSpc>
                        <a:spcAft>
                          <a:spcPts val="800"/>
                        </a:spcAft>
                      </a:pPr>
                      <a:r>
                        <a:rPr lang="en-US" sz="1200" dirty="0">
                          <a:effectLst/>
                        </a:rPr>
                        <a:t>Package ads limit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bg1"/>
                      </a:solidFill>
                      <a:prstDash val="solid"/>
                      <a:round/>
                      <a:headEnd type="none" w="med" len="med"/>
                      <a:tailEnd type="none" w="med" len="med"/>
                    </a:lnL>
                    <a:solidFill>
                      <a:schemeClr val="accent1">
                        <a:lumMod val="75000"/>
                      </a:schemeClr>
                    </a:solidFill>
                  </a:tcPr>
                </a:tc>
                <a:extLst>
                  <a:ext uri="{0D108BD9-81ED-4DB2-BD59-A6C34878D82A}">
                    <a16:rowId xmlns:a16="http://schemas.microsoft.com/office/drawing/2014/main" val="2606563940"/>
                  </a:ext>
                </a:extLst>
              </a:tr>
              <a:tr h="268175">
                <a:tc>
                  <a:txBody>
                    <a:bodyPr/>
                    <a:lstStyle/>
                    <a:p>
                      <a:pPr algn="just">
                        <a:lnSpc>
                          <a:spcPct val="107000"/>
                        </a:lnSpc>
                        <a:spcAft>
                          <a:spcPts val="800"/>
                        </a:spcAft>
                      </a:pPr>
                      <a:r>
                        <a:rPr lang="en-US" sz="1200" dirty="0">
                          <a:effectLst/>
                        </a:rPr>
                        <a:t>Premium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chemeClr val="bg1"/>
                      </a:solidFill>
                      <a:prstDash val="solid"/>
                      <a:round/>
                      <a:headEnd type="none" w="med" len="med"/>
                      <a:tailEnd type="none" w="med" len="med"/>
                    </a:lnR>
                  </a:tcPr>
                </a:tc>
                <a:tc>
                  <a:txBody>
                    <a:bodyPr/>
                    <a:lstStyle/>
                    <a:p>
                      <a:pPr algn="ctr">
                        <a:lnSpc>
                          <a:spcPct val="107000"/>
                        </a:lnSpc>
                        <a:spcAft>
                          <a:spcPts val="800"/>
                        </a:spcAft>
                      </a:pPr>
                      <a:r>
                        <a:rPr lang="en-US" sz="1200" dirty="0">
                          <a:effectLst/>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lnSpc>
                          <a:spcPct val="107000"/>
                        </a:lnSpc>
                        <a:spcAft>
                          <a:spcPts val="800"/>
                        </a:spcAft>
                      </a:pPr>
                      <a:r>
                        <a:rPr lang="en-US" sz="1200" dirty="0">
                          <a:effectLst/>
                        </a:rPr>
                        <a:t>61.00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lnSpc>
                          <a:spcPct val="107000"/>
                        </a:lnSpc>
                        <a:spcAft>
                          <a:spcPts val="800"/>
                        </a:spcAft>
                      </a:pPr>
                      <a:r>
                        <a:rPr lang="en-US" sz="1200">
                          <a:effectLst/>
                        </a:rPr>
                        <a:t>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905675809"/>
                  </a:ext>
                </a:extLst>
              </a:tr>
              <a:tr h="268175">
                <a:tc>
                  <a:txBody>
                    <a:bodyPr/>
                    <a:lstStyle/>
                    <a:p>
                      <a:pPr algn="just">
                        <a:lnSpc>
                          <a:spcPct val="107000"/>
                        </a:lnSpc>
                        <a:spcAft>
                          <a:spcPts val="800"/>
                        </a:spcAft>
                      </a:pPr>
                      <a:r>
                        <a:rPr lang="en-US" sz="1200" dirty="0">
                          <a:effectLst/>
                        </a:rPr>
                        <a:t>Advanced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chemeClr val="bg1"/>
                      </a:solidFill>
                      <a:prstDash val="solid"/>
                      <a:round/>
                      <a:headEnd type="none" w="med" len="med"/>
                      <a:tailEnd type="none" w="med" len="med"/>
                    </a:lnR>
                  </a:tcPr>
                </a:tc>
                <a:tc>
                  <a:txBody>
                    <a:bodyPr/>
                    <a:lstStyle/>
                    <a:p>
                      <a:pPr algn="ctr">
                        <a:lnSpc>
                          <a:spcPct val="107000"/>
                        </a:lnSpc>
                        <a:spcAft>
                          <a:spcPts val="800"/>
                        </a:spcAft>
                      </a:pPr>
                      <a:r>
                        <a:rPr lang="en-US" sz="1200" dirty="0">
                          <a:effectLst/>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lnSpc>
                          <a:spcPct val="107000"/>
                        </a:lnSpc>
                        <a:spcAft>
                          <a:spcPts val="800"/>
                        </a:spcAft>
                      </a:pPr>
                      <a:r>
                        <a:rPr lang="en-US" sz="1200" dirty="0">
                          <a:effectLst/>
                        </a:rPr>
                        <a:t>34.50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lnSpc>
                          <a:spcPct val="107000"/>
                        </a:lnSpc>
                        <a:spcAft>
                          <a:spcPts val="800"/>
                        </a:spcAft>
                      </a:pPr>
                      <a:r>
                        <a:rPr lang="en-US" sz="1200">
                          <a:effectLst/>
                        </a:rPr>
                        <a:t>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583495934"/>
                  </a:ext>
                </a:extLst>
              </a:tr>
              <a:tr h="268175">
                <a:tc>
                  <a:txBody>
                    <a:bodyPr/>
                    <a:lstStyle/>
                    <a:p>
                      <a:pPr algn="just">
                        <a:lnSpc>
                          <a:spcPct val="107000"/>
                        </a:lnSpc>
                        <a:spcAft>
                          <a:spcPts val="800"/>
                        </a:spcAft>
                      </a:pPr>
                      <a:r>
                        <a:rPr lang="en-US" sz="1200">
                          <a:effectLst/>
                        </a:rPr>
                        <a:t>Standard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chemeClr val="bg1"/>
                      </a:solidFill>
                      <a:prstDash val="solid"/>
                      <a:round/>
                      <a:headEnd type="none" w="med" len="med"/>
                      <a:tailEnd type="none" w="med" len="med"/>
                    </a:lnR>
                  </a:tcPr>
                </a:tc>
                <a:tc>
                  <a:txBody>
                    <a:bodyPr/>
                    <a:lstStyle/>
                    <a:p>
                      <a:pPr algn="ctr">
                        <a:lnSpc>
                          <a:spcPct val="107000"/>
                        </a:lnSpc>
                        <a:spcAft>
                          <a:spcPts val="800"/>
                        </a:spcAft>
                      </a:pPr>
                      <a:r>
                        <a:rPr lang="en-US" sz="1200" dirty="0">
                          <a:effectLst/>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lnSpc>
                          <a:spcPct val="107000"/>
                        </a:lnSpc>
                        <a:spcAft>
                          <a:spcPts val="800"/>
                        </a:spcAft>
                      </a:pPr>
                      <a:r>
                        <a:rPr lang="en-US" sz="1200" dirty="0">
                          <a:effectLst/>
                        </a:rPr>
                        <a:t>15.00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lnSpc>
                          <a:spcPct val="107000"/>
                        </a:lnSpc>
                        <a:spcAft>
                          <a:spcPts val="800"/>
                        </a:spcAft>
                      </a:pPr>
                      <a:r>
                        <a:rPr lang="en-US" sz="1200">
                          <a:effectLst/>
                        </a:rPr>
                        <a:t>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499827151"/>
                  </a:ext>
                </a:extLst>
              </a:tr>
              <a:tr h="268175">
                <a:tc>
                  <a:txBody>
                    <a:bodyPr/>
                    <a:lstStyle/>
                    <a:p>
                      <a:pPr algn="just">
                        <a:lnSpc>
                          <a:spcPct val="107000"/>
                        </a:lnSpc>
                        <a:spcAft>
                          <a:spcPts val="800"/>
                        </a:spcAft>
                      </a:pPr>
                      <a:r>
                        <a:rPr lang="en-US" sz="1200">
                          <a:effectLst/>
                        </a:rPr>
                        <a:t>Basic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chemeClr val="bg1"/>
                      </a:solidFill>
                      <a:prstDash val="solid"/>
                      <a:round/>
                      <a:headEnd type="none" w="med" len="med"/>
                      <a:tailEnd type="none" w="med" len="med"/>
                    </a:lnR>
                  </a:tcPr>
                </a:tc>
                <a:tc>
                  <a:txBody>
                    <a:bodyPr/>
                    <a:lstStyle/>
                    <a:p>
                      <a:pPr algn="ctr">
                        <a:lnSpc>
                          <a:spcPct val="107000"/>
                        </a:lnSpc>
                        <a:spcAft>
                          <a:spcPts val="800"/>
                        </a:spcAft>
                      </a:pPr>
                      <a:r>
                        <a:rPr lang="en-US" sz="12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lnSpc>
                          <a:spcPct val="107000"/>
                        </a:lnSpc>
                        <a:spcAft>
                          <a:spcPts val="800"/>
                        </a:spcAft>
                      </a:pPr>
                      <a:r>
                        <a:rPr lang="en-US" sz="1200" dirty="0">
                          <a:effectLst/>
                        </a:rPr>
                        <a:t>3.00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lnSpc>
                          <a:spcPct val="107000"/>
                        </a:lnSpc>
                        <a:spcAft>
                          <a:spcPts val="800"/>
                        </a:spcAft>
                      </a:pPr>
                      <a:r>
                        <a:rPr lang="en-US" sz="1200" dirty="0">
                          <a:effectLst/>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352626193"/>
                  </a:ext>
                </a:extLst>
              </a:tr>
              <a:tr h="268175">
                <a:tc>
                  <a:txBody>
                    <a:bodyPr/>
                    <a:lstStyle/>
                    <a:p>
                      <a:pPr algn="just">
                        <a:lnSpc>
                          <a:spcPct val="107000"/>
                        </a:lnSpc>
                        <a:spcAft>
                          <a:spcPts val="800"/>
                        </a:spcAft>
                      </a:pPr>
                      <a:r>
                        <a:rPr lang="en-US" sz="1200">
                          <a:effectLst/>
                        </a:rPr>
                        <a:t>Free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chemeClr val="bg1"/>
                      </a:solidFill>
                      <a:prstDash val="solid"/>
                      <a:round/>
                      <a:headEnd type="none" w="med" len="med"/>
                      <a:tailEnd type="none" w="med" len="med"/>
                    </a:lnR>
                    <a:solidFill>
                      <a:schemeClr val="accent4">
                        <a:lumMod val="40000"/>
                        <a:lumOff val="60000"/>
                      </a:schemeClr>
                    </a:solidFill>
                  </a:tcPr>
                </a:tc>
                <a:tc>
                  <a:txBody>
                    <a:bodyPr/>
                    <a:lstStyle/>
                    <a:p>
                      <a:pPr algn="ctr">
                        <a:lnSpc>
                          <a:spcPct val="107000"/>
                        </a:lnSpc>
                        <a:spcAft>
                          <a:spcPts val="800"/>
                        </a:spcAft>
                      </a:pPr>
                      <a:r>
                        <a:rPr lang="en-US" sz="12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4">
                        <a:lumMod val="40000"/>
                        <a:lumOff val="60000"/>
                      </a:schemeClr>
                    </a:solidFill>
                  </a:tcPr>
                </a:tc>
                <a:tc>
                  <a:txBody>
                    <a:bodyPr/>
                    <a:lstStyle/>
                    <a:p>
                      <a:pPr algn="ctr">
                        <a:lnSpc>
                          <a:spcPct val="107000"/>
                        </a:lnSpc>
                        <a:spcAft>
                          <a:spcPts val="800"/>
                        </a:spcAft>
                      </a:pPr>
                      <a:r>
                        <a:rPr lang="en-US" sz="1200" dirty="0">
                          <a:effectLst/>
                        </a:rPr>
                        <a:t>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4">
                        <a:lumMod val="40000"/>
                        <a:lumOff val="60000"/>
                      </a:schemeClr>
                    </a:solidFill>
                  </a:tcPr>
                </a:tc>
                <a:tc>
                  <a:txBody>
                    <a:bodyPr/>
                    <a:lstStyle/>
                    <a:p>
                      <a:pPr algn="ct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solidFill>
                      <a:schemeClr val="accent4">
                        <a:lumMod val="40000"/>
                        <a:lumOff val="60000"/>
                      </a:schemeClr>
                    </a:solidFill>
                  </a:tcPr>
                </a:tc>
                <a:extLst>
                  <a:ext uri="{0D108BD9-81ED-4DB2-BD59-A6C34878D82A}">
                    <a16:rowId xmlns:a16="http://schemas.microsoft.com/office/drawing/2014/main" val="2629107062"/>
                  </a:ext>
                </a:extLst>
              </a:tr>
            </a:tbl>
          </a:graphicData>
        </a:graphic>
      </p:graphicFrame>
      <p:sp>
        <p:nvSpPr>
          <p:cNvPr id="7" name="Text Placeholder 11">
            <a:extLst>
              <a:ext uri="{FF2B5EF4-FFF2-40B4-BE49-F238E27FC236}">
                <a16:creationId xmlns:a16="http://schemas.microsoft.com/office/drawing/2014/main" id="{9434B0E1-A95E-4BF8-60B9-2AE8F839B914}"/>
              </a:ext>
            </a:extLst>
          </p:cNvPr>
          <p:cNvSpPr txBox="1">
            <a:spLocks/>
          </p:cNvSpPr>
          <p:nvPr/>
        </p:nvSpPr>
        <p:spPr>
          <a:xfrm>
            <a:off x="6096001" y="3755219"/>
            <a:ext cx="5760378" cy="2390337"/>
          </a:xfrm>
          <a:prstGeom prst="rect">
            <a:avLst/>
          </a:prstGeom>
        </p:spPr>
        <p:txBody>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en-US" sz="1400" b="1" dirty="0"/>
              <a:t>B) Billing per visitor actions:</a:t>
            </a:r>
          </a:p>
          <a:p>
            <a:pPr marL="0" indent="0">
              <a:spcBef>
                <a:spcPts val="0"/>
              </a:spcBef>
              <a:spcAft>
                <a:spcPts val="0"/>
              </a:spcAft>
              <a:buNone/>
            </a:pPr>
            <a:endParaRPr lang="en-US" sz="1400" dirty="0"/>
          </a:p>
          <a:p>
            <a:pPr marL="0" indent="0">
              <a:spcBef>
                <a:spcPts val="0"/>
              </a:spcBef>
              <a:spcAft>
                <a:spcPts val="0"/>
              </a:spcAft>
              <a:buNone/>
            </a:pPr>
            <a:r>
              <a:rPr lang="en-US" sz="1400" dirty="0"/>
              <a:t>Advertisers must have money in their account in order to subscribe to any one of the paid packages. When a package is paid for billing is done based on user action as below:</a:t>
            </a:r>
          </a:p>
          <a:p>
            <a:pPr marL="0" indent="0">
              <a:spcBef>
                <a:spcPts val="0"/>
              </a:spcBef>
              <a:spcAft>
                <a:spcPts val="0"/>
              </a:spcAft>
              <a:buNone/>
            </a:pPr>
            <a:endParaRPr lang="en-US" sz="1400" dirty="0"/>
          </a:p>
          <a:p>
            <a:pPr lvl="1">
              <a:spcBef>
                <a:spcPts val="0"/>
              </a:spcBef>
              <a:spcAft>
                <a:spcPts val="0"/>
              </a:spcAft>
            </a:pPr>
            <a:r>
              <a:rPr lang="en-US" sz="1400" dirty="0"/>
              <a:t>CPM (cost per 1000 impressions) - USD 0.71</a:t>
            </a:r>
          </a:p>
          <a:p>
            <a:pPr lvl="1">
              <a:spcBef>
                <a:spcPts val="0"/>
              </a:spcBef>
              <a:spcAft>
                <a:spcPts val="0"/>
              </a:spcAft>
            </a:pPr>
            <a:r>
              <a:rPr lang="en-US" sz="1400" dirty="0"/>
              <a:t>Cost per click – USD 0.018</a:t>
            </a:r>
          </a:p>
          <a:p>
            <a:pPr lvl="1">
              <a:spcBef>
                <a:spcPts val="0"/>
              </a:spcBef>
              <a:spcAft>
                <a:spcPts val="0"/>
              </a:spcAft>
            </a:pPr>
            <a:r>
              <a:rPr lang="en-US" sz="1400" dirty="0"/>
              <a:t>Cost per WhatsApp lead - USD 0.054</a:t>
            </a:r>
          </a:p>
          <a:p>
            <a:pPr lvl="1">
              <a:spcBef>
                <a:spcPts val="0"/>
              </a:spcBef>
              <a:spcAft>
                <a:spcPts val="0"/>
              </a:spcAft>
            </a:pPr>
            <a:r>
              <a:rPr lang="en-US" sz="1400" dirty="0"/>
              <a:t>Cost per call lead - USD 0.054</a:t>
            </a:r>
          </a:p>
          <a:p>
            <a:pPr lvl="1">
              <a:spcBef>
                <a:spcPts val="0"/>
              </a:spcBef>
              <a:spcAft>
                <a:spcPts val="0"/>
              </a:spcAft>
            </a:pPr>
            <a:r>
              <a:rPr lang="en-US" sz="1400" dirty="0"/>
              <a:t>Cost per message lead - USD 0.054</a:t>
            </a:r>
          </a:p>
        </p:txBody>
      </p:sp>
    </p:spTree>
    <p:extLst>
      <p:ext uri="{BB962C8B-B14F-4D97-AF65-F5344CB8AC3E}">
        <p14:creationId xmlns:p14="http://schemas.microsoft.com/office/powerpoint/2010/main" val="674513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E6D514-9A46-D2E3-EE95-1D6AB0F9B0FA}"/>
              </a:ext>
            </a:extLst>
          </p:cNvPr>
          <p:cNvSpPr>
            <a:spLocks noGrp="1" noRot="1" noMove="1" noResize="1" noEditPoints="1" noAdjustHandles="1" noChangeArrowheads="1" noChangeShapeType="1"/>
          </p:cNvSpPr>
          <p:nvPr/>
        </p:nvSpPr>
        <p:spPr>
          <a:xfrm>
            <a:off x="10274" y="10800"/>
            <a:ext cx="5400000" cy="67572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dirty="0"/>
          </a:p>
        </p:txBody>
      </p:sp>
      <p:cxnSp>
        <p:nvCxnSpPr>
          <p:cNvPr id="10" name="Straight Connector 9">
            <a:extLst>
              <a:ext uri="{FF2B5EF4-FFF2-40B4-BE49-F238E27FC236}">
                <a16:creationId xmlns:a16="http://schemas.microsoft.com/office/drawing/2014/main" id="{20904C64-BEF3-0841-BE4A-5C1819D75E89}"/>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bwMode="ltGray">
          <a:xfrm>
            <a:off x="550274" y="2707764"/>
            <a:ext cx="432000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itle 3">
            <a:extLst>
              <a:ext uri="{FF2B5EF4-FFF2-40B4-BE49-F238E27FC236}">
                <a16:creationId xmlns:a16="http://schemas.microsoft.com/office/drawing/2014/main" id="{FDF08173-DE47-7479-63E3-D17BFD6C3A93}"/>
              </a:ext>
            </a:extLst>
          </p:cNvPr>
          <p:cNvSpPr txBox="1">
            <a:spLocks noGrp="1" noRot="1" noMove="1" noResize="1" noEditPoints="1" noAdjustHandles="1" noChangeArrowheads="1" noChangeShapeType="1"/>
          </p:cNvSpPr>
          <p:nvPr/>
        </p:nvSpPr>
        <p:spPr bwMode="ltGray">
          <a:xfrm>
            <a:off x="550274" y="907290"/>
            <a:ext cx="4320000" cy="1080000"/>
          </a:xfrm>
          <a:prstGeom prst="rect">
            <a:avLst/>
          </a:prstGeom>
        </p:spPr>
        <p:txBody>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algn="ctr"/>
            <a:r>
              <a:rPr lang="en-US" dirty="0">
                <a:solidFill>
                  <a:schemeClr val="bg1"/>
                </a:solidFill>
              </a:rPr>
              <a:t>Revenue share projections</a:t>
            </a:r>
          </a:p>
        </p:txBody>
      </p:sp>
      <p:sp>
        <p:nvSpPr>
          <p:cNvPr id="2" name="Text Placeholder 11">
            <a:extLst>
              <a:ext uri="{FF2B5EF4-FFF2-40B4-BE49-F238E27FC236}">
                <a16:creationId xmlns:a16="http://schemas.microsoft.com/office/drawing/2014/main" id="{5A1B475C-6AA7-0873-49DD-5DFF6559B2EB}"/>
              </a:ext>
            </a:extLst>
          </p:cNvPr>
          <p:cNvSpPr txBox="1">
            <a:spLocks/>
          </p:cNvSpPr>
          <p:nvPr/>
        </p:nvSpPr>
        <p:spPr>
          <a:xfrm>
            <a:off x="5868914" y="1071189"/>
            <a:ext cx="5883660" cy="376101"/>
          </a:xfrm>
          <a:prstGeom prst="rect">
            <a:avLst/>
          </a:prstGeom>
        </p:spPr>
        <p:txBody>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tx1"/>
                </a:solidFill>
              </a:rPr>
              <a:t>5 years progressive revenue and market share growth targets </a:t>
            </a:r>
          </a:p>
        </p:txBody>
      </p:sp>
      <p:sp>
        <p:nvSpPr>
          <p:cNvPr id="6" name="Text Placeholder 1" title="Opportunity Graph Circles">
            <a:extLst>
              <a:ext uri="{FF2B5EF4-FFF2-40B4-BE49-F238E27FC236}">
                <a16:creationId xmlns:a16="http://schemas.microsoft.com/office/drawing/2014/main" id="{4D15DE8F-5845-041C-9612-1212E6F1E2E8}"/>
              </a:ext>
            </a:extLst>
          </p:cNvPr>
          <p:cNvSpPr txBox="1">
            <a:spLocks/>
          </p:cNvSpPr>
          <p:nvPr/>
        </p:nvSpPr>
        <p:spPr>
          <a:xfrm>
            <a:off x="6545130" y="2897316"/>
            <a:ext cx="4037254" cy="3184986"/>
          </a:xfrm>
          <a:prstGeom prst="ellipse">
            <a:avLst/>
          </a:prstGeom>
          <a:solidFill>
            <a:schemeClr val="bg1">
              <a:lumMod val="95000"/>
            </a:schemeClr>
          </a:solidFill>
          <a:ln>
            <a:solidFill>
              <a:schemeClr val="bg1">
                <a:lumMod val="75000"/>
              </a:schemeClr>
            </a:solidFill>
          </a:ln>
        </p:spPr>
        <p:txBody>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a:p>
          <a:p>
            <a:pPr marL="0" indent="0" algn="ctr">
              <a:buNone/>
            </a:pPr>
            <a:endParaRPr lang="en-US" dirty="0"/>
          </a:p>
        </p:txBody>
      </p:sp>
      <p:sp>
        <p:nvSpPr>
          <p:cNvPr id="7" name="Text Placeholder 3" title="Opportunity Graph Circles">
            <a:extLst>
              <a:ext uri="{FF2B5EF4-FFF2-40B4-BE49-F238E27FC236}">
                <a16:creationId xmlns:a16="http://schemas.microsoft.com/office/drawing/2014/main" id="{974931DD-E193-0962-6500-0CB31E7063A9}"/>
              </a:ext>
            </a:extLst>
          </p:cNvPr>
          <p:cNvSpPr txBox="1">
            <a:spLocks/>
          </p:cNvSpPr>
          <p:nvPr/>
        </p:nvSpPr>
        <p:spPr>
          <a:xfrm>
            <a:off x="6545130" y="3735913"/>
            <a:ext cx="1836370" cy="1548000"/>
          </a:xfrm>
          <a:prstGeom prst="ellipse">
            <a:avLst/>
          </a:prstGeom>
          <a:solidFill>
            <a:schemeClr val="accent1">
              <a:alpha val="10000"/>
            </a:schemeClr>
          </a:solidFill>
          <a:ln>
            <a:solidFill>
              <a:schemeClr val="accent2"/>
            </a:solidFill>
          </a:ln>
        </p:spPr>
        <p:txBody>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dirty="0"/>
              <a:t>Zurini target 2027 22.7%</a:t>
            </a:r>
          </a:p>
          <a:p>
            <a:pPr marL="0" indent="0" algn="ctr">
              <a:buNone/>
            </a:pPr>
            <a:r>
              <a:rPr lang="en-US" sz="1400" b="1" dirty="0"/>
              <a:t>$3.12m</a:t>
            </a:r>
          </a:p>
        </p:txBody>
      </p:sp>
      <p:sp>
        <p:nvSpPr>
          <p:cNvPr id="8" name="Text Placeholder 6">
            <a:extLst>
              <a:ext uri="{FF2B5EF4-FFF2-40B4-BE49-F238E27FC236}">
                <a16:creationId xmlns:a16="http://schemas.microsoft.com/office/drawing/2014/main" id="{8DC90D5C-B097-8C5C-4D74-D7D6BC40D119}"/>
              </a:ext>
            </a:extLst>
          </p:cNvPr>
          <p:cNvSpPr txBox="1">
            <a:spLocks/>
          </p:cNvSpPr>
          <p:nvPr/>
        </p:nvSpPr>
        <p:spPr>
          <a:xfrm>
            <a:off x="8468592" y="3735913"/>
            <a:ext cx="1648045" cy="1343055"/>
          </a:xfrm>
          <a:prstGeom prst="rect">
            <a:avLst/>
          </a:prstGeom>
          <a:noFill/>
        </p:spPr>
        <p:txBody>
          <a:bodyPr vert="horz" lIns="0" tIns="0" rIns="0" bIns="0" rtlCol="0" anchor="b">
            <a:noAutofit/>
          </a:bodyPr>
          <a:lstStyle>
            <a:lvl1pPr marL="0" indent="0" algn="ctr" defTabSz="914400" rtl="0" eaLnBrk="1" latinLnBrk="0" hangingPunct="1">
              <a:lnSpc>
                <a:spcPct val="100000"/>
              </a:lnSpc>
              <a:spcBef>
                <a:spcPts val="0"/>
              </a:spcBef>
              <a:spcAft>
                <a:spcPts val="0"/>
              </a:spcAft>
              <a:buClr>
                <a:schemeClr val="accent1"/>
              </a:buClr>
              <a:buFont typeface="Arial" panose="020B0604020202020204" pitchFamily="34" charset="0"/>
              <a:buNone/>
              <a:defRPr sz="6600" kern="1200">
                <a:solidFill>
                  <a:schemeClr val="tx1">
                    <a:lumMod val="75000"/>
                    <a:lumOff val="25000"/>
                  </a:schemeClr>
                </a:solidFill>
                <a:latin typeface="+mj-lt"/>
                <a:ea typeface="+mn-ea"/>
                <a:cs typeface="+mn-cs"/>
              </a:defRPr>
            </a:lvl1pPr>
            <a:lvl2pPr marL="266700" indent="0" algn="l"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2pPr>
            <a:lvl3pPr marL="542925" indent="0" algn="l"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3pPr>
            <a:lvl4pPr marL="809625" indent="0" algn="l" defTabSz="914400" rtl="0" eaLnBrk="1" latinLnBrk="0" hangingPunct="1">
              <a:lnSpc>
                <a:spcPct val="100000"/>
              </a:lnSpc>
              <a:spcBef>
                <a:spcPts val="500"/>
              </a:spcBef>
              <a:spcAft>
                <a:spcPts val="500"/>
              </a:spcAft>
              <a:buFont typeface="Arial" panose="020B0604020202020204" pitchFamily="34" charset="0"/>
              <a:buNone/>
              <a:defRPr sz="1400" kern="1200">
                <a:solidFill>
                  <a:schemeClr val="tx2"/>
                </a:solidFill>
                <a:latin typeface="+mn-lt"/>
                <a:ea typeface="+mn-ea"/>
                <a:cs typeface="+mn-cs"/>
              </a:defRPr>
            </a:lvl4pPr>
            <a:lvl5pPr marL="1076325" indent="0" algn="l" defTabSz="914400" rtl="0" eaLnBrk="1" latinLnBrk="0" hangingPunct="1">
              <a:lnSpc>
                <a:spcPct val="100000"/>
              </a:lnSpc>
              <a:spcBef>
                <a:spcPts val="500"/>
              </a:spcBef>
              <a:spcAft>
                <a:spcPts val="500"/>
              </a:spcAft>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latin typeface="+mn-lt"/>
              </a:rPr>
              <a:t>Total segment revenue - 2027 projections</a:t>
            </a:r>
          </a:p>
          <a:p>
            <a:r>
              <a:rPr lang="en-US" sz="2000" b="1" dirty="0">
                <a:latin typeface="+mn-lt"/>
              </a:rPr>
              <a:t>$13.74m</a:t>
            </a:r>
            <a:r>
              <a:rPr lang="en-US" sz="4800" b="1" dirty="0">
                <a:latin typeface="+mn-lt"/>
              </a:rPr>
              <a:t> </a:t>
            </a:r>
          </a:p>
        </p:txBody>
      </p:sp>
      <p:graphicFrame>
        <p:nvGraphicFramePr>
          <p:cNvPr id="16" name="Table 15">
            <a:extLst>
              <a:ext uri="{FF2B5EF4-FFF2-40B4-BE49-F238E27FC236}">
                <a16:creationId xmlns:a16="http://schemas.microsoft.com/office/drawing/2014/main" id="{098D44BC-8E90-0251-F573-4D63C9E441C8}"/>
              </a:ext>
            </a:extLst>
          </p:cNvPr>
          <p:cNvGraphicFramePr>
            <a:graphicFrameLocks noGrp="1"/>
          </p:cNvGraphicFramePr>
          <p:nvPr>
            <p:extLst>
              <p:ext uri="{D42A27DB-BD31-4B8C-83A1-F6EECF244321}">
                <p14:modId xmlns:p14="http://schemas.microsoft.com/office/powerpoint/2010/main" val="959332948"/>
              </p:ext>
            </p:extLst>
          </p:nvPr>
        </p:nvGraphicFramePr>
        <p:xfrm>
          <a:off x="5950274" y="1591348"/>
          <a:ext cx="5556782" cy="1079999"/>
        </p:xfrm>
        <a:graphic>
          <a:graphicData uri="http://schemas.openxmlformats.org/drawingml/2006/table">
            <a:tbl>
              <a:tblPr>
                <a:tableStyleId>{0660B408-B3CF-4A94-85FC-2B1E0A45F4A2}</a:tableStyleId>
              </a:tblPr>
              <a:tblGrid>
                <a:gridCol w="1893297">
                  <a:extLst>
                    <a:ext uri="{9D8B030D-6E8A-4147-A177-3AD203B41FA5}">
                      <a16:colId xmlns:a16="http://schemas.microsoft.com/office/drawing/2014/main" val="1599998300"/>
                    </a:ext>
                  </a:extLst>
                </a:gridCol>
                <a:gridCol w="731724">
                  <a:extLst>
                    <a:ext uri="{9D8B030D-6E8A-4147-A177-3AD203B41FA5}">
                      <a16:colId xmlns:a16="http://schemas.microsoft.com/office/drawing/2014/main" val="2407409753"/>
                    </a:ext>
                  </a:extLst>
                </a:gridCol>
                <a:gridCol w="722097">
                  <a:extLst>
                    <a:ext uri="{9D8B030D-6E8A-4147-A177-3AD203B41FA5}">
                      <a16:colId xmlns:a16="http://schemas.microsoft.com/office/drawing/2014/main" val="3691342297"/>
                    </a:ext>
                  </a:extLst>
                </a:gridCol>
                <a:gridCol w="741352">
                  <a:extLst>
                    <a:ext uri="{9D8B030D-6E8A-4147-A177-3AD203B41FA5}">
                      <a16:colId xmlns:a16="http://schemas.microsoft.com/office/drawing/2014/main" val="460639685"/>
                    </a:ext>
                  </a:extLst>
                </a:gridCol>
                <a:gridCol w="734156">
                  <a:extLst>
                    <a:ext uri="{9D8B030D-6E8A-4147-A177-3AD203B41FA5}">
                      <a16:colId xmlns:a16="http://schemas.microsoft.com/office/drawing/2014/main" val="2808147942"/>
                    </a:ext>
                  </a:extLst>
                </a:gridCol>
                <a:gridCol w="734156">
                  <a:extLst>
                    <a:ext uri="{9D8B030D-6E8A-4147-A177-3AD203B41FA5}">
                      <a16:colId xmlns:a16="http://schemas.microsoft.com/office/drawing/2014/main" val="2366469037"/>
                    </a:ext>
                  </a:extLst>
                </a:gridCol>
              </a:tblGrid>
              <a:tr h="393875">
                <a:tc>
                  <a:txBody>
                    <a:bodyPr/>
                    <a:lstStyle/>
                    <a:p>
                      <a:pPr algn="l" fontAlgn="b"/>
                      <a:endParaRPr lang="en-US" sz="1100" b="1" i="0" u="none" strike="noStrike" dirty="0">
                        <a:solidFill>
                          <a:srgbClr val="000000"/>
                        </a:solidFill>
                        <a:effectLst/>
                        <a:latin typeface="+mn-lt"/>
                      </a:endParaRPr>
                    </a:p>
                  </a:txBody>
                  <a:tcPr marL="3857" marR="3857" marT="385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1" i="0" u="none" strike="noStrike" dirty="0">
                          <a:solidFill>
                            <a:srgbClr val="000000"/>
                          </a:solidFill>
                          <a:effectLst/>
                          <a:latin typeface="+mn-lt"/>
                        </a:rPr>
                        <a:t>YR1</a:t>
                      </a: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1" u="none" strike="noStrike" dirty="0">
                          <a:effectLst/>
                          <a:latin typeface="+mn-lt"/>
                        </a:rPr>
                        <a:t>YR2</a:t>
                      </a:r>
                      <a:endParaRPr lang="en-US" sz="1100" b="1"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1" u="none" strike="noStrike" dirty="0">
                          <a:effectLst/>
                          <a:latin typeface="+mn-lt"/>
                        </a:rPr>
                        <a:t>YR3</a:t>
                      </a:r>
                      <a:endParaRPr lang="en-US" sz="1100" b="1"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1" u="none" strike="noStrike" dirty="0">
                          <a:effectLst/>
                          <a:latin typeface="+mn-lt"/>
                        </a:rPr>
                        <a:t>YR4</a:t>
                      </a:r>
                      <a:endParaRPr lang="en-US" sz="1100" b="1"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1" i="0" u="none" strike="noStrike" dirty="0">
                          <a:solidFill>
                            <a:srgbClr val="000000"/>
                          </a:solidFill>
                          <a:effectLst/>
                          <a:latin typeface="+mn-lt"/>
                        </a:rPr>
                        <a:t>YR5</a:t>
                      </a: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72944547"/>
                  </a:ext>
                </a:extLst>
              </a:tr>
              <a:tr h="371491">
                <a:tc>
                  <a:txBody>
                    <a:bodyPr/>
                    <a:lstStyle/>
                    <a:p>
                      <a:pPr algn="l" fontAlgn="ctr"/>
                      <a:r>
                        <a:rPr lang="en-US" sz="1100" b="1" i="0" u="none" strike="noStrike" dirty="0">
                          <a:solidFill>
                            <a:srgbClr val="000000"/>
                          </a:solidFill>
                          <a:effectLst/>
                          <a:latin typeface="+mn-lt"/>
                        </a:rPr>
                        <a:t>Revenue projections (USD)</a:t>
                      </a:r>
                    </a:p>
                  </a:txBody>
                  <a:tcPr marL="10800"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fontAlgn="b"/>
                      <a:r>
                        <a:rPr lang="en-US" sz="1100" u="none" strike="noStrike" dirty="0">
                          <a:effectLst/>
                        </a:rPr>
                        <a:t>149,681</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u="none" strike="noStrike" dirty="0">
                          <a:effectLst/>
                        </a:rPr>
                        <a:t>1,110,638</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u="none" strike="noStrike" dirty="0">
                          <a:effectLst/>
                        </a:rPr>
                        <a:t>2,234,043</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u="none" strike="noStrike" dirty="0">
                          <a:effectLst/>
                        </a:rPr>
                        <a:t>3,117,021</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u="none" strike="noStrike">
                          <a:effectLst/>
                        </a:rPr>
                        <a:t>4,031,915</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83462771"/>
                  </a:ext>
                </a:extLst>
              </a:tr>
              <a:tr h="314633">
                <a:tc>
                  <a:txBody>
                    <a:bodyPr/>
                    <a:lstStyle/>
                    <a:p>
                      <a:pPr algn="l" fontAlgn="ctr"/>
                      <a:r>
                        <a:rPr lang="en-US" sz="1100" b="1" u="none" strike="noStrike" dirty="0">
                          <a:effectLst/>
                          <a:latin typeface="+mn-lt"/>
                        </a:rPr>
                        <a:t>Market share projections</a:t>
                      </a:r>
                      <a:endParaRPr lang="en-US" sz="1100" b="1" i="0" u="none" strike="noStrike" dirty="0">
                        <a:solidFill>
                          <a:srgbClr val="000000"/>
                        </a:solidFill>
                        <a:effectLst/>
                        <a:latin typeface="+mn-lt"/>
                      </a:endParaRPr>
                    </a:p>
                  </a:txBody>
                  <a:tcPr marL="10800"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fontAlgn="b"/>
                      <a:r>
                        <a:rPr lang="en-US" sz="1100" u="none" strike="noStrike" dirty="0">
                          <a:effectLst/>
                        </a:rPr>
                        <a:t>1.22%</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u="none" strike="noStrike">
                          <a:effectLst/>
                        </a:rPr>
                        <a:t>8.72%</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u="none" strike="noStrike" dirty="0">
                          <a:effectLst/>
                        </a:rPr>
                        <a:t>16.89%</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u="none" strike="noStrike" dirty="0">
                          <a:effectLst/>
                        </a:rPr>
                        <a:t>22.69%</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u="none" strike="noStrike" dirty="0">
                          <a:effectLst/>
                        </a:rPr>
                        <a:t>28.29%</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9934219"/>
                  </a:ext>
                </a:extLst>
              </a:tr>
            </a:tbl>
          </a:graphicData>
        </a:graphic>
      </p:graphicFrame>
      <p:sp>
        <p:nvSpPr>
          <p:cNvPr id="17" name="TextBox 16">
            <a:extLst>
              <a:ext uri="{FF2B5EF4-FFF2-40B4-BE49-F238E27FC236}">
                <a16:creationId xmlns:a16="http://schemas.microsoft.com/office/drawing/2014/main" id="{E2F99D96-3275-50F8-60AA-31932004D75A}"/>
              </a:ext>
            </a:extLst>
          </p:cNvPr>
          <p:cNvSpPr txBox="1">
            <a:spLocks noGrp="1" noRot="1" noMove="1" noResize="1" noEditPoints="1" noAdjustHandles="1" noChangeArrowheads="1" noChangeShapeType="1"/>
          </p:cNvSpPr>
          <p:nvPr/>
        </p:nvSpPr>
        <p:spPr>
          <a:xfrm>
            <a:off x="550274" y="3429000"/>
            <a:ext cx="4320000" cy="1800000"/>
          </a:xfrm>
          <a:prstGeom prst="rect">
            <a:avLst/>
          </a:prstGeom>
          <a:noFill/>
          <a:ln>
            <a:noFill/>
          </a:ln>
        </p:spPr>
        <p:txBody>
          <a:bodyPr wrap="square">
            <a:spAutoFit/>
          </a:bodyPr>
          <a:lstStyle/>
          <a:p>
            <a:pPr algn="ctr"/>
            <a:r>
              <a:rPr lang="en-US" dirty="0">
                <a:solidFill>
                  <a:schemeClr val="bg1"/>
                </a:solidFill>
              </a:rPr>
              <a:t>Our target is to acquire 20-25% share of the digital classified segment revenue by end of 2027</a:t>
            </a:r>
          </a:p>
        </p:txBody>
      </p:sp>
    </p:spTree>
    <p:extLst>
      <p:ext uri="{BB962C8B-B14F-4D97-AF65-F5344CB8AC3E}">
        <p14:creationId xmlns:p14="http://schemas.microsoft.com/office/powerpoint/2010/main" val="3671923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52A368-F394-A46B-DF3B-1B4946B5420E}"/>
              </a:ext>
            </a:extLst>
          </p:cNvPr>
          <p:cNvSpPr>
            <a:spLocks noGrp="1" noRot="1" noMove="1" noResize="1" noEditPoints="1" noAdjustHandles="1" noChangeArrowheads="1" noChangeShapeType="1"/>
          </p:cNvSpPr>
          <p:nvPr/>
        </p:nvSpPr>
        <p:spPr>
          <a:xfrm>
            <a:off x="10800" y="10800"/>
            <a:ext cx="12171600" cy="1080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dirty="0"/>
          </a:p>
        </p:txBody>
      </p:sp>
      <p:sp>
        <p:nvSpPr>
          <p:cNvPr id="5" name="Title 3">
            <a:extLst>
              <a:ext uri="{FF2B5EF4-FFF2-40B4-BE49-F238E27FC236}">
                <a16:creationId xmlns:a16="http://schemas.microsoft.com/office/drawing/2014/main" id="{1DDDB89B-98C2-2803-EF58-180267B2467A}"/>
              </a:ext>
            </a:extLst>
          </p:cNvPr>
          <p:cNvSpPr txBox="1">
            <a:spLocks/>
          </p:cNvSpPr>
          <p:nvPr/>
        </p:nvSpPr>
        <p:spPr bwMode="ltGray">
          <a:xfrm>
            <a:off x="375417" y="190800"/>
            <a:ext cx="7200000" cy="720000"/>
          </a:xfrm>
          <a:prstGeom prst="rect">
            <a:avLst/>
          </a:prstGeom>
        </p:spPr>
        <p:txBody>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r>
              <a:rPr lang="en-US" dirty="0">
                <a:solidFill>
                  <a:schemeClr val="bg1"/>
                </a:solidFill>
              </a:rPr>
              <a:t>Return on investment (USD)</a:t>
            </a:r>
          </a:p>
        </p:txBody>
      </p:sp>
      <p:cxnSp>
        <p:nvCxnSpPr>
          <p:cNvPr id="6" name="Straight Connector 5">
            <a:extLst>
              <a:ext uri="{FF2B5EF4-FFF2-40B4-BE49-F238E27FC236}">
                <a16:creationId xmlns:a16="http://schemas.microsoft.com/office/drawing/2014/main" id="{6B41DD52-53A0-A131-2632-70458F5EC4E8}"/>
              </a:ext>
              <a:ext uri="{C183D7F6-B498-43B3-948B-1728B52AA6E4}">
                <adec:decorative xmlns:adec="http://schemas.microsoft.com/office/drawing/2017/decorative" val="1"/>
              </a:ext>
            </a:extLst>
          </p:cNvPr>
          <p:cNvCxnSpPr>
            <a:cxnSpLocks/>
          </p:cNvCxnSpPr>
          <p:nvPr/>
        </p:nvCxnSpPr>
        <p:spPr bwMode="ltGray">
          <a:xfrm>
            <a:off x="431092" y="976564"/>
            <a:ext cx="720000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1C869324-319A-8F35-AB8D-F322509F54BD}"/>
              </a:ext>
            </a:extLst>
          </p:cNvPr>
          <p:cNvSpPr/>
          <p:nvPr/>
        </p:nvSpPr>
        <p:spPr>
          <a:xfrm>
            <a:off x="3266500" y="1169798"/>
            <a:ext cx="1952090" cy="55677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Seed fund available</a:t>
            </a:r>
          </a:p>
          <a:p>
            <a:pPr algn="ctr"/>
            <a:r>
              <a:rPr lang="en-US" sz="1200" dirty="0">
                <a:solidFill>
                  <a:schemeClr val="tx1"/>
                </a:solidFill>
              </a:rPr>
              <a:t>(T0)</a:t>
            </a:r>
          </a:p>
        </p:txBody>
      </p:sp>
      <p:cxnSp>
        <p:nvCxnSpPr>
          <p:cNvPr id="12" name="Straight Arrow Connector 11">
            <a:extLst>
              <a:ext uri="{FF2B5EF4-FFF2-40B4-BE49-F238E27FC236}">
                <a16:creationId xmlns:a16="http://schemas.microsoft.com/office/drawing/2014/main" id="{50D137F8-8643-4E2E-5DF0-2A6E283FD5B5}"/>
              </a:ext>
            </a:extLst>
          </p:cNvPr>
          <p:cNvCxnSpPr/>
          <p:nvPr/>
        </p:nvCxnSpPr>
        <p:spPr>
          <a:xfrm>
            <a:off x="4314465" y="1726570"/>
            <a:ext cx="0" cy="18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2F20CFD8-427F-148C-07E5-B7300F1C6E1B}"/>
              </a:ext>
            </a:extLst>
          </p:cNvPr>
          <p:cNvGraphicFramePr>
            <a:graphicFrameLocks noGrp="1"/>
          </p:cNvGraphicFramePr>
          <p:nvPr>
            <p:extLst>
              <p:ext uri="{D42A27DB-BD31-4B8C-83A1-F6EECF244321}">
                <p14:modId xmlns:p14="http://schemas.microsoft.com/office/powerpoint/2010/main" val="2979452651"/>
              </p:ext>
            </p:extLst>
          </p:nvPr>
        </p:nvGraphicFramePr>
        <p:xfrm>
          <a:off x="593297" y="1942329"/>
          <a:ext cx="10870056" cy="3811638"/>
        </p:xfrm>
        <a:graphic>
          <a:graphicData uri="http://schemas.openxmlformats.org/drawingml/2006/table">
            <a:tbl>
              <a:tblPr>
                <a:tableStyleId>{0660B408-B3CF-4A94-85FC-2B1E0A45F4A2}</a:tableStyleId>
              </a:tblPr>
              <a:tblGrid>
                <a:gridCol w="3724626">
                  <a:extLst>
                    <a:ext uri="{9D8B030D-6E8A-4147-A177-3AD203B41FA5}">
                      <a16:colId xmlns:a16="http://schemas.microsoft.com/office/drawing/2014/main" val="3239126530"/>
                    </a:ext>
                  </a:extLst>
                </a:gridCol>
                <a:gridCol w="1429086">
                  <a:extLst>
                    <a:ext uri="{9D8B030D-6E8A-4147-A177-3AD203B41FA5}">
                      <a16:colId xmlns:a16="http://schemas.microsoft.com/office/drawing/2014/main" val="4027230428"/>
                    </a:ext>
                  </a:extLst>
                </a:gridCol>
                <a:gridCol w="1429086">
                  <a:extLst>
                    <a:ext uri="{9D8B030D-6E8A-4147-A177-3AD203B41FA5}">
                      <a16:colId xmlns:a16="http://schemas.microsoft.com/office/drawing/2014/main" val="1776716004"/>
                    </a:ext>
                  </a:extLst>
                </a:gridCol>
                <a:gridCol w="1429086">
                  <a:extLst>
                    <a:ext uri="{9D8B030D-6E8A-4147-A177-3AD203B41FA5}">
                      <a16:colId xmlns:a16="http://schemas.microsoft.com/office/drawing/2014/main" val="1280982584"/>
                    </a:ext>
                  </a:extLst>
                </a:gridCol>
                <a:gridCol w="1429086">
                  <a:extLst>
                    <a:ext uri="{9D8B030D-6E8A-4147-A177-3AD203B41FA5}">
                      <a16:colId xmlns:a16="http://schemas.microsoft.com/office/drawing/2014/main" val="3451000722"/>
                    </a:ext>
                  </a:extLst>
                </a:gridCol>
                <a:gridCol w="1429086">
                  <a:extLst>
                    <a:ext uri="{9D8B030D-6E8A-4147-A177-3AD203B41FA5}">
                      <a16:colId xmlns:a16="http://schemas.microsoft.com/office/drawing/2014/main" val="3011081467"/>
                    </a:ext>
                  </a:extLst>
                </a:gridCol>
              </a:tblGrid>
              <a:tr h="468979">
                <a:tc>
                  <a:txBody>
                    <a:bodyPr/>
                    <a:lstStyle/>
                    <a:p>
                      <a:pPr algn="l" fontAlgn="b"/>
                      <a:r>
                        <a:rPr lang="en-US" sz="1200" b="1" u="none" strike="noStrike" dirty="0">
                          <a:solidFill>
                            <a:schemeClr val="tx1"/>
                          </a:solidFill>
                          <a:effectLst/>
                          <a:latin typeface="+mn-lt"/>
                        </a:rPr>
                        <a:t>DESCRIPTION</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1" u="none" strike="noStrike" dirty="0">
                          <a:solidFill>
                            <a:schemeClr val="tx1"/>
                          </a:solidFill>
                          <a:effectLst/>
                          <a:latin typeface="+mn-lt"/>
                        </a:rPr>
                        <a:t>Y1</a:t>
                      </a:r>
                      <a:endParaRPr lang="en-US" sz="1200" b="1" i="0" u="none" strike="noStrike" dirty="0">
                        <a:solidFill>
                          <a:schemeClr val="tx1"/>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1" u="none" strike="noStrike" dirty="0">
                          <a:solidFill>
                            <a:schemeClr val="tx1"/>
                          </a:solidFill>
                          <a:effectLst/>
                          <a:latin typeface="+mn-lt"/>
                        </a:rPr>
                        <a:t>Y2</a:t>
                      </a:r>
                      <a:endParaRPr lang="en-US" sz="1200" b="1" i="0" u="none" strike="noStrike" dirty="0">
                        <a:solidFill>
                          <a:schemeClr val="tx1"/>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1" u="none" strike="noStrike" dirty="0">
                          <a:solidFill>
                            <a:schemeClr val="tx1"/>
                          </a:solidFill>
                          <a:effectLst/>
                          <a:latin typeface="+mn-lt"/>
                        </a:rPr>
                        <a:t>Y3</a:t>
                      </a:r>
                      <a:endParaRPr lang="en-US" sz="1200" b="1" i="0" u="none" strike="noStrike" dirty="0">
                        <a:solidFill>
                          <a:schemeClr val="tx1"/>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1" u="none" strike="noStrike" dirty="0">
                          <a:solidFill>
                            <a:schemeClr val="tx1"/>
                          </a:solidFill>
                          <a:effectLst/>
                          <a:latin typeface="+mn-lt"/>
                        </a:rPr>
                        <a:t>Y4</a:t>
                      </a:r>
                      <a:endParaRPr lang="en-US" sz="1200" b="1" i="0" u="none" strike="noStrike" dirty="0">
                        <a:solidFill>
                          <a:schemeClr val="tx1"/>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1" u="none" strike="noStrike" dirty="0">
                          <a:solidFill>
                            <a:schemeClr val="tx1"/>
                          </a:solidFill>
                          <a:effectLst/>
                          <a:latin typeface="+mn-lt"/>
                        </a:rPr>
                        <a:t>Y5</a:t>
                      </a:r>
                      <a:endParaRPr lang="en-US" sz="1200" b="1" i="0" u="none" strike="noStrike" dirty="0">
                        <a:solidFill>
                          <a:schemeClr val="tx1"/>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52315397"/>
                  </a:ext>
                </a:extLst>
              </a:tr>
              <a:tr h="388391">
                <a:tc>
                  <a:txBody>
                    <a:bodyPr/>
                    <a:lstStyle/>
                    <a:p>
                      <a:pPr algn="l" fontAlgn="b"/>
                      <a:r>
                        <a:rPr lang="en-US" sz="1200" b="1" u="none" strike="noStrike" dirty="0">
                          <a:effectLst/>
                          <a:latin typeface="+mn-lt"/>
                        </a:rPr>
                        <a:t>Seed/Net Available from Previous Period</a:t>
                      </a:r>
                      <a:endParaRPr lang="en-US" sz="1200" b="1" i="0" u="none" strike="noStrike" dirty="0">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u="none" strike="noStrike" dirty="0">
                          <a:effectLst/>
                          <a:latin typeface="+mn-lt"/>
                        </a:rPr>
                        <a:t>   300,000.00 </a:t>
                      </a:r>
                      <a:endParaRPr lang="en-US" sz="1200" b="0" i="0" u="none" strike="noStrike" dirty="0">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200" u="none" strike="noStrike" dirty="0">
                          <a:effectLst/>
                          <a:latin typeface="+mn-lt"/>
                        </a:rPr>
                        <a:t>      177,092.20 </a:t>
                      </a:r>
                      <a:endParaRPr lang="en-US" sz="1200" b="0" i="0" u="none" strike="noStrike" dirty="0">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200" u="none" strike="noStrike" dirty="0">
                          <a:effectLst/>
                          <a:latin typeface="+mn-lt"/>
                        </a:rPr>
                        <a:t>      504,347.52 </a:t>
                      </a:r>
                      <a:endParaRPr lang="en-US" sz="1200" b="0" i="0" u="none" strike="noStrike" dirty="0">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200" u="none" strike="noStrike" dirty="0">
                          <a:effectLst/>
                          <a:latin typeface="+mn-lt"/>
                        </a:rPr>
                        <a:t>      388,103.55 </a:t>
                      </a:r>
                      <a:endParaRPr lang="en-US" sz="1200" b="0" i="0" u="none" strike="noStrike" dirty="0">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200" u="none" strike="noStrike" dirty="0">
                          <a:effectLst/>
                          <a:latin typeface="+mn-lt"/>
                        </a:rPr>
                        <a:t>       511,674.61 </a:t>
                      </a:r>
                      <a:endParaRPr lang="en-US" sz="1200" b="0" i="0" u="none" strike="noStrike" dirty="0">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4070629"/>
                  </a:ext>
                </a:extLst>
              </a:tr>
              <a:tr h="388391">
                <a:tc>
                  <a:txBody>
                    <a:bodyPr/>
                    <a:lstStyle/>
                    <a:p>
                      <a:pPr algn="l" fontAlgn="b"/>
                      <a:r>
                        <a:rPr lang="en-US" sz="1200" b="1" u="none" strike="noStrike" dirty="0">
                          <a:effectLst/>
                          <a:latin typeface="+mn-lt"/>
                        </a:rPr>
                        <a:t>Revenue for Period</a:t>
                      </a:r>
                      <a:endParaRPr lang="en-US" sz="1200" b="1" i="0" u="none" strike="noStrike" dirty="0">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u="none" strike="noStrike">
                          <a:effectLst/>
                          <a:latin typeface="+mn-lt"/>
                        </a:rPr>
                        <a:t>   149,680.85 </a:t>
                      </a:r>
                      <a:endParaRPr lang="en-US" sz="1200" b="0" i="0" u="none" strike="noStrike">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200" u="none" strike="noStrike">
                          <a:effectLst/>
                          <a:latin typeface="+mn-lt"/>
                        </a:rPr>
                        <a:t>   1,110,638.30 </a:t>
                      </a:r>
                      <a:endParaRPr lang="en-US" sz="1200" b="0" i="0" u="none" strike="noStrike">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200" u="none" strike="noStrike" dirty="0">
                          <a:effectLst/>
                          <a:latin typeface="+mn-lt"/>
                        </a:rPr>
                        <a:t>   2,234,042.55 </a:t>
                      </a:r>
                      <a:endParaRPr lang="en-US" sz="1200" b="0" i="0" u="none" strike="noStrike" dirty="0">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200" u="none" strike="noStrike">
                          <a:effectLst/>
                          <a:latin typeface="+mn-lt"/>
                        </a:rPr>
                        <a:t>   3,117,021.28 </a:t>
                      </a:r>
                      <a:endParaRPr lang="en-US" sz="1200" b="0" i="0" u="none" strike="noStrike">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200" u="none" strike="noStrike" dirty="0">
                          <a:effectLst/>
                          <a:latin typeface="+mn-lt"/>
                        </a:rPr>
                        <a:t>    4,031,914.89 </a:t>
                      </a:r>
                      <a:endParaRPr lang="en-US" sz="1200" b="0" i="0" u="none" strike="noStrike" dirty="0">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42516908"/>
                  </a:ext>
                </a:extLst>
              </a:tr>
              <a:tr h="388391">
                <a:tc>
                  <a:txBody>
                    <a:bodyPr/>
                    <a:lstStyle/>
                    <a:p>
                      <a:pPr algn="l" fontAlgn="b"/>
                      <a:r>
                        <a:rPr lang="en-US" sz="1200" b="1" u="none" strike="noStrike" dirty="0">
                          <a:effectLst/>
                          <a:latin typeface="+mn-lt"/>
                        </a:rPr>
                        <a:t>Expenditure for period</a:t>
                      </a:r>
                      <a:endParaRPr lang="en-US" sz="1200" b="1" i="0" u="none" strike="noStrike" dirty="0">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u="none" strike="noStrike">
                          <a:effectLst/>
                          <a:latin typeface="+mn-lt"/>
                        </a:rPr>
                        <a:t>   272,588.65 </a:t>
                      </a:r>
                      <a:endParaRPr lang="en-US" sz="1200" b="0" i="0" u="none" strike="noStrike">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200" u="none" strike="noStrike" dirty="0">
                          <a:effectLst/>
                          <a:latin typeface="+mn-lt"/>
                        </a:rPr>
                        <a:t>      567,234.04 </a:t>
                      </a:r>
                      <a:endParaRPr lang="en-US" sz="1200" b="0" i="0" u="none" strike="noStrike" dirty="0">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200" u="none" strike="noStrike">
                          <a:effectLst/>
                          <a:latin typeface="+mn-lt"/>
                        </a:rPr>
                        <a:t>      797,872.34 </a:t>
                      </a:r>
                      <a:endParaRPr lang="en-US" sz="1200" b="0" i="0" u="none" strike="noStrike">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200" u="none" strike="noStrike" dirty="0">
                          <a:effectLst/>
                          <a:latin typeface="+mn-lt"/>
                        </a:rPr>
                        <a:t>      946,751.77 </a:t>
                      </a:r>
                      <a:endParaRPr lang="en-US" sz="1200" b="0" i="0" u="none" strike="noStrike" dirty="0">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200" u="none" strike="noStrike" dirty="0">
                          <a:effectLst/>
                          <a:latin typeface="+mn-lt"/>
                        </a:rPr>
                        <a:t>    1,021,497.87 </a:t>
                      </a:r>
                      <a:endParaRPr lang="en-US" sz="1200" b="0" i="0" u="none" strike="noStrike" dirty="0">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34098170"/>
                  </a:ext>
                </a:extLst>
              </a:tr>
              <a:tr h="388391">
                <a:tc>
                  <a:txBody>
                    <a:bodyPr/>
                    <a:lstStyle/>
                    <a:p>
                      <a:pPr algn="l" fontAlgn="b"/>
                      <a:r>
                        <a:rPr lang="en-US" sz="1200" b="1" u="none" strike="noStrike" dirty="0">
                          <a:effectLst/>
                          <a:latin typeface="+mn-lt"/>
                        </a:rPr>
                        <a:t>Accessible cash at end of Period</a:t>
                      </a:r>
                      <a:endParaRPr lang="en-US" sz="1200" b="1" i="0" u="none" strike="noStrike" dirty="0">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u="none" strike="noStrike">
                          <a:effectLst/>
                          <a:latin typeface="+mn-lt"/>
                        </a:rPr>
                        <a:t>   177,092.20 </a:t>
                      </a:r>
                      <a:endParaRPr lang="en-US" sz="1200" b="0" i="0" u="none" strike="noStrike">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200" u="none" strike="noStrike">
                          <a:effectLst/>
                          <a:latin typeface="+mn-lt"/>
                        </a:rPr>
                        <a:t>      720,496.45 </a:t>
                      </a:r>
                      <a:endParaRPr lang="en-US" sz="1200" b="0" i="0" u="none" strike="noStrike">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200" u="none" strike="noStrike" dirty="0">
                          <a:effectLst/>
                          <a:latin typeface="+mn-lt"/>
                        </a:rPr>
                        <a:t>   1,940,517.73 </a:t>
                      </a:r>
                      <a:endParaRPr lang="en-US" sz="1200" b="0" i="0" u="none" strike="noStrike" dirty="0">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200" u="none" strike="noStrike" dirty="0">
                          <a:effectLst/>
                          <a:latin typeface="+mn-lt"/>
                        </a:rPr>
                        <a:t>   2,558,373.05 </a:t>
                      </a:r>
                      <a:endParaRPr lang="en-US" sz="1200" b="0" i="0" u="none" strike="noStrike" dirty="0">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200" u="none" strike="noStrike" dirty="0">
                          <a:effectLst/>
                          <a:latin typeface="+mn-lt"/>
                        </a:rPr>
                        <a:t>    3,522,091.63 </a:t>
                      </a:r>
                      <a:endParaRPr lang="en-US" sz="1200" b="0" i="0" u="none" strike="noStrike" dirty="0">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53590082"/>
                  </a:ext>
                </a:extLst>
              </a:tr>
              <a:tr h="388391">
                <a:tc>
                  <a:txBody>
                    <a:bodyPr/>
                    <a:lstStyle/>
                    <a:p>
                      <a:pPr algn="l" fontAlgn="b"/>
                      <a:r>
                        <a:rPr lang="en-US" sz="1200" b="1" u="none" strike="noStrike" dirty="0">
                          <a:effectLst/>
                          <a:latin typeface="+mn-lt"/>
                        </a:rPr>
                        <a:t>Tax obligations for year</a:t>
                      </a:r>
                      <a:endParaRPr lang="en-US" sz="1200" b="1" i="0" u="none" strike="noStrike" dirty="0">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u="none" strike="noStrike">
                          <a:effectLst/>
                          <a:latin typeface="+mn-lt"/>
                        </a:rPr>
                        <a:t>                  -   </a:t>
                      </a:r>
                      <a:endParaRPr lang="en-US" sz="1200" b="0" i="0" u="none" strike="noStrike">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200" u="none" strike="noStrike" dirty="0">
                          <a:effectLst/>
                          <a:latin typeface="+mn-lt"/>
                        </a:rPr>
                        <a:t>      216,148.94 </a:t>
                      </a:r>
                      <a:endParaRPr lang="en-US" sz="1200" b="0" i="0" u="none" strike="noStrike" dirty="0">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200" u="none" strike="noStrike" dirty="0">
                          <a:effectLst/>
                          <a:latin typeface="+mn-lt"/>
                        </a:rPr>
                        <a:t>      582,155.32 </a:t>
                      </a:r>
                      <a:endParaRPr lang="en-US" sz="1200" b="0" i="0" u="none" strike="noStrike" dirty="0">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200" u="none" strike="noStrike" dirty="0">
                          <a:effectLst/>
                          <a:latin typeface="+mn-lt"/>
                        </a:rPr>
                        <a:t>      767,511.91 </a:t>
                      </a:r>
                      <a:endParaRPr lang="en-US" sz="1200" b="0" i="0" u="none" strike="noStrike" dirty="0">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200" u="none" strike="noStrike" dirty="0">
                          <a:effectLst/>
                          <a:latin typeface="+mn-lt"/>
                        </a:rPr>
                        <a:t>    1,056,627.49 </a:t>
                      </a:r>
                      <a:endParaRPr lang="en-US" sz="1200" b="0" i="0" u="none" strike="noStrike" dirty="0">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01924952"/>
                  </a:ext>
                </a:extLst>
              </a:tr>
              <a:tr h="388391">
                <a:tc>
                  <a:txBody>
                    <a:bodyPr/>
                    <a:lstStyle/>
                    <a:p>
                      <a:pPr algn="l" fontAlgn="b"/>
                      <a:r>
                        <a:rPr lang="en-US" sz="1200" b="1" u="none" strike="noStrike" dirty="0">
                          <a:effectLst/>
                          <a:latin typeface="+mn-lt"/>
                        </a:rPr>
                        <a:t>Allocation for sharable Profit for year</a:t>
                      </a:r>
                      <a:endParaRPr lang="en-US" sz="1200" b="1" i="0" u="none" strike="noStrike" dirty="0">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u="none" strike="noStrike">
                          <a:effectLst/>
                          <a:latin typeface="+mn-lt"/>
                        </a:rPr>
                        <a:t>                  -   </a:t>
                      </a:r>
                      <a:endParaRPr lang="en-US" sz="1200" b="0" i="0" u="none" strike="noStrike">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200" u="none" strike="noStrike">
                          <a:effectLst/>
                          <a:latin typeface="+mn-lt"/>
                        </a:rPr>
                        <a:t>                    -   </a:t>
                      </a:r>
                      <a:endParaRPr lang="en-US" sz="1200" b="0" i="0" u="none" strike="noStrike">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200" u="none" strike="noStrike">
                          <a:effectLst/>
                          <a:latin typeface="+mn-lt"/>
                        </a:rPr>
                        <a:t>      970,258.87 </a:t>
                      </a:r>
                      <a:endParaRPr lang="en-US" sz="1200" b="0" i="0" u="none" strike="noStrike">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200" u="none" strike="noStrike" dirty="0">
                          <a:effectLst/>
                          <a:latin typeface="+mn-lt"/>
                        </a:rPr>
                        <a:t>   1,279,186.52 </a:t>
                      </a:r>
                      <a:endParaRPr lang="en-US" sz="1200" b="0" i="0" u="none" strike="noStrike" dirty="0">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200" u="none" strike="noStrike" dirty="0">
                          <a:effectLst/>
                          <a:latin typeface="+mn-lt"/>
                        </a:rPr>
                        <a:t>    1,761,045.82 </a:t>
                      </a:r>
                      <a:endParaRPr lang="en-US" sz="1200" b="0" i="0" u="none" strike="noStrike" dirty="0">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09662620"/>
                  </a:ext>
                </a:extLst>
              </a:tr>
              <a:tr h="388391">
                <a:tc>
                  <a:txBody>
                    <a:bodyPr/>
                    <a:lstStyle/>
                    <a:p>
                      <a:pPr algn="l" fontAlgn="b"/>
                      <a:r>
                        <a:rPr lang="en-US" sz="1200" b="1" u="none" strike="noStrike" dirty="0">
                          <a:effectLst/>
                          <a:latin typeface="+mn-lt"/>
                        </a:rPr>
                        <a:t>Available for reinvestment from this year</a:t>
                      </a:r>
                      <a:endParaRPr lang="en-US" sz="1200" b="1" i="0" u="none" strike="noStrike" dirty="0">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u="none" strike="noStrike">
                          <a:effectLst/>
                          <a:latin typeface="+mn-lt"/>
                        </a:rPr>
                        <a:t>   177,092.20 </a:t>
                      </a:r>
                      <a:endParaRPr lang="en-US" sz="1200" b="0" i="0" u="none" strike="noStrike">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200" u="none" strike="noStrike">
                          <a:effectLst/>
                          <a:latin typeface="+mn-lt"/>
                        </a:rPr>
                        <a:t>      504,347.52 </a:t>
                      </a:r>
                      <a:endParaRPr lang="en-US" sz="1200" b="0" i="0" u="none" strike="noStrike">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200" u="none" strike="noStrike">
                          <a:effectLst/>
                          <a:latin typeface="+mn-lt"/>
                        </a:rPr>
                        <a:t>      388,103.55 </a:t>
                      </a:r>
                      <a:endParaRPr lang="en-US" sz="1200" b="0" i="0" u="none" strike="noStrike">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200" u="none" strike="noStrike" dirty="0">
                          <a:effectLst/>
                          <a:latin typeface="+mn-lt"/>
                        </a:rPr>
                        <a:t>      511,674.61 </a:t>
                      </a:r>
                      <a:endParaRPr lang="en-US" sz="1200" b="0" i="0" u="none" strike="noStrike" dirty="0">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200" u="none" strike="noStrike" dirty="0">
                          <a:effectLst/>
                          <a:latin typeface="+mn-lt"/>
                        </a:rPr>
                        <a:t>       704,418.33 </a:t>
                      </a:r>
                      <a:endParaRPr lang="en-US" sz="1200" b="0" i="0" u="none" strike="noStrike" dirty="0">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96033430"/>
                  </a:ext>
                </a:extLst>
              </a:tr>
              <a:tr h="235531">
                <a:tc>
                  <a:txBody>
                    <a:bodyPr/>
                    <a:lstStyle/>
                    <a:p>
                      <a:pPr algn="l" fontAlgn="b"/>
                      <a:endParaRPr lang="en-US" sz="1200" b="1" i="0" u="none" strike="noStrike" dirty="0">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fontAlgn="b"/>
                      <a:r>
                        <a:rPr lang="en-US" sz="1200" u="none" strike="noStrike" dirty="0">
                          <a:effectLst/>
                          <a:latin typeface="+mn-lt"/>
                        </a:rPr>
                        <a:t> </a:t>
                      </a:r>
                      <a:endParaRPr lang="en-US" sz="1200" b="0" i="0" u="none" strike="noStrike" dirty="0">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fontAlgn="b"/>
                      <a:r>
                        <a:rPr lang="en-US" sz="1200" u="none" strike="noStrike" dirty="0">
                          <a:effectLst/>
                          <a:latin typeface="+mn-lt"/>
                        </a:rPr>
                        <a:t> </a:t>
                      </a:r>
                      <a:endParaRPr lang="en-US" sz="1200" b="0" i="0" u="none" strike="noStrike" dirty="0">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fontAlgn="b"/>
                      <a:r>
                        <a:rPr lang="en-US" sz="1200" u="none" strike="noStrike" dirty="0">
                          <a:effectLst/>
                          <a:latin typeface="+mn-lt"/>
                        </a:rPr>
                        <a:t> </a:t>
                      </a:r>
                      <a:endParaRPr lang="en-US" sz="1200" b="0" i="0" u="none" strike="noStrike" dirty="0">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fontAlgn="b"/>
                      <a:r>
                        <a:rPr lang="en-US" sz="1200" u="none" strike="noStrike" dirty="0">
                          <a:effectLst/>
                          <a:latin typeface="+mn-lt"/>
                        </a:rPr>
                        <a:t> </a:t>
                      </a:r>
                      <a:endParaRPr lang="en-US" sz="1200" b="0" i="0" u="none" strike="noStrike" dirty="0">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fontAlgn="b"/>
                      <a:r>
                        <a:rPr lang="en-US" sz="1200" u="none" strike="noStrike" dirty="0">
                          <a:effectLst/>
                          <a:latin typeface="+mn-lt"/>
                        </a:rPr>
                        <a:t> </a:t>
                      </a:r>
                      <a:endParaRPr lang="en-US" sz="1200" b="0" i="0" u="none" strike="noStrike" dirty="0">
                        <a:solidFill>
                          <a:srgbClr val="000000"/>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09011090"/>
                  </a:ext>
                </a:extLst>
              </a:tr>
              <a:tr h="388391">
                <a:tc>
                  <a:txBody>
                    <a:bodyPr/>
                    <a:lstStyle/>
                    <a:p>
                      <a:pPr algn="l" fontAlgn="b"/>
                      <a:r>
                        <a:rPr lang="en-US" sz="1200" b="1" u="none" strike="noStrike" dirty="0">
                          <a:solidFill>
                            <a:schemeClr val="bg1"/>
                          </a:solidFill>
                          <a:effectLst/>
                          <a:latin typeface="+mn-lt"/>
                        </a:rPr>
                        <a:t>Payable to investor with 20% Stake</a:t>
                      </a:r>
                      <a:endParaRPr lang="en-US" sz="1200" b="1" i="0" u="none" strike="noStrike" dirty="0">
                        <a:solidFill>
                          <a:schemeClr val="bg1"/>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ctr" fontAlgn="b"/>
                      <a:r>
                        <a:rPr lang="en-US" sz="1200" b="1" u="none" strike="noStrike" dirty="0">
                          <a:solidFill>
                            <a:schemeClr val="bg1"/>
                          </a:solidFill>
                          <a:effectLst/>
                          <a:latin typeface="+mn-lt"/>
                        </a:rPr>
                        <a:t>                  -   </a:t>
                      </a:r>
                      <a:endParaRPr lang="en-US" sz="1200" b="1" i="0" u="none" strike="noStrike" dirty="0">
                        <a:solidFill>
                          <a:schemeClr val="bg1"/>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ctr" fontAlgn="b"/>
                      <a:r>
                        <a:rPr lang="en-US" sz="1200" b="1" u="none" strike="noStrike" dirty="0">
                          <a:solidFill>
                            <a:schemeClr val="bg1"/>
                          </a:solidFill>
                          <a:effectLst/>
                          <a:latin typeface="+mn-lt"/>
                        </a:rPr>
                        <a:t>                    -   </a:t>
                      </a:r>
                      <a:endParaRPr lang="en-US" sz="1200" b="1" i="0" u="none" strike="noStrike" dirty="0">
                        <a:solidFill>
                          <a:schemeClr val="bg1"/>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ctr" fontAlgn="b"/>
                      <a:r>
                        <a:rPr lang="en-US" sz="1200" b="1" u="none" strike="noStrike" dirty="0">
                          <a:solidFill>
                            <a:schemeClr val="bg1"/>
                          </a:solidFill>
                          <a:effectLst/>
                          <a:latin typeface="+mn-lt"/>
                        </a:rPr>
                        <a:t>      194,051.77 </a:t>
                      </a:r>
                      <a:endParaRPr lang="en-US" sz="1200" b="1" i="0" u="none" strike="noStrike" dirty="0">
                        <a:solidFill>
                          <a:schemeClr val="bg1"/>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ctr" fontAlgn="b"/>
                      <a:r>
                        <a:rPr lang="en-US" sz="1200" b="1" u="none" strike="noStrike" dirty="0">
                          <a:solidFill>
                            <a:schemeClr val="bg1"/>
                          </a:solidFill>
                          <a:effectLst/>
                          <a:latin typeface="+mn-lt"/>
                        </a:rPr>
                        <a:t>      255,837.30 </a:t>
                      </a:r>
                      <a:endParaRPr lang="en-US" sz="1200" b="1" i="0" u="none" strike="noStrike" dirty="0">
                        <a:solidFill>
                          <a:schemeClr val="bg1"/>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ctr" fontAlgn="b"/>
                      <a:r>
                        <a:rPr lang="en-US" sz="1200" b="1" u="none" strike="noStrike" dirty="0">
                          <a:solidFill>
                            <a:schemeClr val="bg1"/>
                          </a:solidFill>
                          <a:effectLst/>
                          <a:latin typeface="+mn-lt"/>
                        </a:rPr>
                        <a:t>       352,209.16 </a:t>
                      </a:r>
                      <a:endParaRPr lang="en-US" sz="1200" b="1" i="0" u="none" strike="noStrike" dirty="0">
                        <a:solidFill>
                          <a:schemeClr val="bg1"/>
                        </a:solidFill>
                        <a:effectLst/>
                        <a:latin typeface="+mn-lt"/>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3076701725"/>
                  </a:ext>
                </a:extLst>
              </a:tr>
            </a:tbl>
          </a:graphicData>
        </a:graphic>
      </p:graphicFrame>
      <p:sp>
        <p:nvSpPr>
          <p:cNvPr id="13" name="TextBox 12">
            <a:extLst>
              <a:ext uri="{FF2B5EF4-FFF2-40B4-BE49-F238E27FC236}">
                <a16:creationId xmlns:a16="http://schemas.microsoft.com/office/drawing/2014/main" id="{3073B166-F45A-362F-29D0-8F9070394BBC}"/>
              </a:ext>
            </a:extLst>
          </p:cNvPr>
          <p:cNvSpPr txBox="1"/>
          <p:nvPr/>
        </p:nvSpPr>
        <p:spPr>
          <a:xfrm>
            <a:off x="637000" y="6324578"/>
            <a:ext cx="6097712" cy="369332"/>
          </a:xfrm>
          <a:prstGeom prst="rect">
            <a:avLst/>
          </a:prstGeom>
          <a:noFill/>
        </p:spPr>
        <p:txBody>
          <a:bodyPr wrap="square">
            <a:spAutoFit/>
          </a:bodyPr>
          <a:lstStyle/>
          <a:p>
            <a:pPr algn="l" fontAlgn="b"/>
            <a:r>
              <a:rPr lang="en-US" sz="1800" u="none" strike="noStrike" dirty="0">
                <a:effectLst/>
                <a:latin typeface="+mn-lt"/>
              </a:rPr>
              <a:t>USD:KES (1:141)</a:t>
            </a:r>
            <a:endParaRPr lang="en-US" sz="1800" b="1" i="0" u="none" strike="noStrike" dirty="0">
              <a:solidFill>
                <a:srgbClr val="FF0000"/>
              </a:solidFill>
              <a:effectLst/>
              <a:latin typeface="+mn-lt"/>
            </a:endParaRPr>
          </a:p>
        </p:txBody>
      </p:sp>
    </p:spTree>
    <p:extLst>
      <p:ext uri="{BB962C8B-B14F-4D97-AF65-F5344CB8AC3E}">
        <p14:creationId xmlns:p14="http://schemas.microsoft.com/office/powerpoint/2010/main" val="3118009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399C1A0-644B-0042-D18B-4E6FDE42DECA}"/>
              </a:ext>
              <a:ext uri="{C183D7F6-B498-43B3-948B-1728B52AA6E4}">
                <adec:decorative xmlns:adec="http://schemas.microsoft.com/office/drawing/2017/decorative" val="1"/>
              </a:ext>
            </a:extLst>
          </p:cNvPr>
          <p:cNvCxnSpPr>
            <a:cxnSpLocks/>
          </p:cNvCxnSpPr>
          <p:nvPr/>
        </p:nvCxnSpPr>
        <p:spPr bwMode="ltGray">
          <a:xfrm>
            <a:off x="936678" y="3759630"/>
            <a:ext cx="993600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3838E21-DCBD-4BF3-A56B-1B0AC1845ACF}"/>
              </a:ext>
            </a:extLst>
          </p:cNvPr>
          <p:cNvSpPr>
            <a:spLocks noGrp="1"/>
          </p:cNvSpPr>
          <p:nvPr>
            <p:ph type="body" sz="quarter" idx="33"/>
          </p:nvPr>
        </p:nvSpPr>
        <p:spPr>
          <a:xfrm>
            <a:off x="1187228" y="3923283"/>
            <a:ext cx="1836000" cy="180000"/>
          </a:xfrm>
          <a:solidFill>
            <a:schemeClr val="bg1">
              <a:lumMod val="95000"/>
            </a:schemeClr>
          </a:solidFill>
          <a:ln>
            <a:solidFill>
              <a:schemeClr val="bg1">
                <a:lumMod val="95000"/>
              </a:schemeClr>
            </a:solidFill>
          </a:ln>
        </p:spPr>
        <p:txBody>
          <a:bodyPr/>
          <a:lstStyle/>
          <a:p>
            <a:r>
              <a:rPr lang="en-US" b="1" dirty="0">
                <a:solidFill>
                  <a:schemeClr val="tx1">
                    <a:lumMod val="75000"/>
                    <a:lumOff val="25000"/>
                  </a:schemeClr>
                </a:solidFill>
              </a:rPr>
              <a:t>YR1</a:t>
            </a:r>
          </a:p>
        </p:txBody>
      </p:sp>
      <p:cxnSp>
        <p:nvCxnSpPr>
          <p:cNvPr id="71" name="Straight Arrow Connector 70">
            <a:extLst>
              <a:ext uri="{FF2B5EF4-FFF2-40B4-BE49-F238E27FC236}">
                <a16:creationId xmlns:a16="http://schemas.microsoft.com/office/drawing/2014/main" id="{BBE1F329-A8D2-4C03-9053-8D69618651CB}"/>
              </a:ext>
              <a:ext uri="{C183D7F6-B498-43B3-948B-1728B52AA6E4}">
                <adec:decorative xmlns:adec="http://schemas.microsoft.com/office/drawing/2017/decorative" val="1"/>
              </a:ext>
            </a:extLst>
          </p:cNvPr>
          <p:cNvCxnSpPr>
            <a:cxnSpLocks/>
          </p:cNvCxnSpPr>
          <p:nvPr/>
        </p:nvCxnSpPr>
        <p:spPr>
          <a:xfrm rot="10800000" flipH="1">
            <a:off x="1166284" y="2728277"/>
            <a:ext cx="1" cy="756000"/>
          </a:xfrm>
          <a:prstGeom prst="straightConnector1">
            <a:avLst/>
          </a:prstGeom>
          <a:ln>
            <a:gradFill>
              <a:gsLst>
                <a:gs pos="0">
                  <a:schemeClr val="accent1"/>
                </a:gs>
                <a:gs pos="51300">
                  <a:schemeClr val="accent2"/>
                </a:gs>
                <a:gs pos="100000">
                  <a:schemeClr val="accent3"/>
                </a:gs>
              </a:gsLst>
              <a:lin ang="0" scaled="0"/>
            </a:gradFill>
            <a:headEnd type="triangle"/>
          </a:ln>
        </p:spPr>
        <p:style>
          <a:lnRef idx="1">
            <a:schemeClr val="accent1"/>
          </a:lnRef>
          <a:fillRef idx="0">
            <a:schemeClr val="accent1"/>
          </a:fillRef>
          <a:effectRef idx="0">
            <a:schemeClr val="accent1"/>
          </a:effectRef>
          <a:fontRef idx="minor">
            <a:schemeClr val="tx1"/>
          </a:fontRef>
        </p:style>
      </p:cxnSp>
      <p:sp>
        <p:nvSpPr>
          <p:cNvPr id="31" name="Text Placeholder 30">
            <a:extLst>
              <a:ext uri="{FF2B5EF4-FFF2-40B4-BE49-F238E27FC236}">
                <a16:creationId xmlns:a16="http://schemas.microsoft.com/office/drawing/2014/main" id="{0FBB9E34-9406-4432-A2AA-735C161D6F11}"/>
              </a:ext>
            </a:extLst>
          </p:cNvPr>
          <p:cNvSpPr>
            <a:spLocks noGrp="1"/>
          </p:cNvSpPr>
          <p:nvPr>
            <p:ph type="body" sz="quarter" idx="59"/>
          </p:nvPr>
        </p:nvSpPr>
        <p:spPr>
          <a:xfrm>
            <a:off x="516500" y="2179915"/>
            <a:ext cx="1368000" cy="540000"/>
          </a:xfrm>
          <a:solidFill>
            <a:schemeClr val="bg1">
              <a:lumMod val="95000"/>
            </a:schemeClr>
          </a:solidFill>
          <a:ln>
            <a:solidFill>
              <a:schemeClr val="accent1"/>
            </a:solidFill>
          </a:ln>
        </p:spPr>
        <p:txBody>
          <a:bodyPr vert="horz" lIns="0" tIns="36000" rIns="0" bIns="0" rtlCol="0" anchor="t">
            <a:noAutofit/>
          </a:bodyPr>
          <a:lstStyle/>
          <a:p>
            <a:pPr>
              <a:spcBef>
                <a:spcPts val="0"/>
              </a:spcBef>
              <a:spcAft>
                <a:spcPts val="0"/>
              </a:spcAft>
            </a:pPr>
            <a:r>
              <a:rPr lang="en-US" sz="1100" dirty="0">
                <a:solidFill>
                  <a:srgbClr val="0070C0"/>
                </a:solidFill>
              </a:rPr>
              <a:t>(1000 Accounts, 18000 Ads &amp; 15000 visitor per month)</a:t>
            </a:r>
          </a:p>
        </p:txBody>
      </p:sp>
      <p:sp>
        <p:nvSpPr>
          <p:cNvPr id="32" name="Text Placeholder 31">
            <a:extLst>
              <a:ext uri="{FF2B5EF4-FFF2-40B4-BE49-F238E27FC236}">
                <a16:creationId xmlns:a16="http://schemas.microsoft.com/office/drawing/2014/main" id="{715D1787-D9EC-42D7-9E58-06C783ACCE5D}"/>
              </a:ext>
            </a:extLst>
          </p:cNvPr>
          <p:cNvSpPr>
            <a:spLocks noGrp="1"/>
          </p:cNvSpPr>
          <p:nvPr>
            <p:ph type="body" sz="quarter" idx="60"/>
          </p:nvPr>
        </p:nvSpPr>
        <p:spPr>
          <a:xfrm>
            <a:off x="344717" y="4544244"/>
            <a:ext cx="821963" cy="720000"/>
          </a:xfrm>
          <a:solidFill>
            <a:schemeClr val="bg1">
              <a:lumMod val="95000"/>
            </a:schemeClr>
          </a:solidFill>
          <a:ln>
            <a:solidFill>
              <a:schemeClr val="accent1"/>
            </a:solidFill>
          </a:ln>
        </p:spPr>
        <p:txBody>
          <a:bodyPr vert="horz" lIns="0" tIns="36000" rIns="0" bIns="0" rtlCol="0" anchor="t">
            <a:noAutofit/>
          </a:bodyPr>
          <a:lstStyle/>
          <a:p>
            <a:pPr>
              <a:spcBef>
                <a:spcPts val="0"/>
              </a:spcBef>
              <a:spcAft>
                <a:spcPts val="0"/>
              </a:spcAft>
            </a:pPr>
            <a:r>
              <a:rPr lang="en-US" sz="1100" dirty="0">
                <a:solidFill>
                  <a:srgbClr val="0070C0"/>
                </a:solidFill>
              </a:rPr>
              <a:t>Launch (1000 users &amp; &lt;50 daily visitors)</a:t>
            </a:r>
          </a:p>
        </p:txBody>
      </p:sp>
      <p:cxnSp>
        <p:nvCxnSpPr>
          <p:cNvPr id="74" name="Straight Arrow Connector 73">
            <a:extLst>
              <a:ext uri="{FF2B5EF4-FFF2-40B4-BE49-F238E27FC236}">
                <a16:creationId xmlns:a16="http://schemas.microsoft.com/office/drawing/2014/main" id="{3D985F57-4828-4F43-9FE0-15EF491E8160}"/>
              </a:ext>
              <a:ext uri="{C183D7F6-B498-43B3-948B-1728B52AA6E4}">
                <adec:decorative xmlns:adec="http://schemas.microsoft.com/office/drawing/2017/decorative" val="1"/>
              </a:ext>
            </a:extLst>
          </p:cNvPr>
          <p:cNvCxnSpPr>
            <a:cxnSpLocks/>
          </p:cNvCxnSpPr>
          <p:nvPr/>
        </p:nvCxnSpPr>
        <p:spPr>
          <a:xfrm rot="10800000" flipH="1">
            <a:off x="3060065" y="4156855"/>
            <a:ext cx="1" cy="43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Text Placeholder 30">
            <a:extLst>
              <a:ext uri="{FF2B5EF4-FFF2-40B4-BE49-F238E27FC236}">
                <a16:creationId xmlns:a16="http://schemas.microsoft.com/office/drawing/2014/main" id="{787813E1-07C6-496D-9E59-D41AD3127AD9}"/>
              </a:ext>
            </a:extLst>
          </p:cNvPr>
          <p:cNvSpPr txBox="1">
            <a:spLocks/>
          </p:cNvSpPr>
          <p:nvPr/>
        </p:nvSpPr>
        <p:spPr>
          <a:xfrm>
            <a:off x="2491067" y="4608094"/>
            <a:ext cx="1093813" cy="720000"/>
          </a:xfrm>
          <a:prstGeom prst="rect">
            <a:avLst/>
          </a:prstGeom>
          <a:solidFill>
            <a:schemeClr val="bg1">
              <a:lumMod val="95000"/>
            </a:schemeClr>
          </a:solidFill>
          <a:ln>
            <a:solidFill>
              <a:schemeClr val="accent1"/>
            </a:solidFill>
          </a:ln>
        </p:spPr>
        <p:txBody>
          <a:bodyPr vert="horz" lIns="0" tIns="36000" rIns="0" bIns="0" rtlCol="0" anchor="t">
            <a:noAutofit/>
          </a:bodyPr>
          <a:lstStyle>
            <a:lvl1pPr indent="0" algn="ctr">
              <a:lnSpc>
                <a:spcPct val="100000"/>
              </a:lnSpc>
              <a:spcBef>
                <a:spcPts val="0"/>
              </a:spcBef>
              <a:spcAft>
                <a:spcPts val="0"/>
              </a:spcAft>
              <a:buClr>
                <a:schemeClr val="accent1"/>
              </a:buClr>
              <a:buFont typeface="Arial" panose="020B0604020202020204" pitchFamily="34" charset="0"/>
              <a:buNone/>
              <a:defRPr sz="1400">
                <a:solidFill>
                  <a:schemeClr val="tx1">
                    <a:lumMod val="75000"/>
                    <a:lumOff val="25000"/>
                  </a:schemeClr>
                </a:solidFill>
              </a:defRPr>
            </a:lvl1pPr>
            <a:lvl2pPr marL="542925" indent="-276225">
              <a:lnSpc>
                <a:spcPct val="100000"/>
              </a:lnSpc>
              <a:spcBef>
                <a:spcPts val="500"/>
              </a:spcBef>
              <a:spcAft>
                <a:spcPts val="500"/>
              </a:spcAft>
              <a:buFont typeface="Arial" panose="020B0604020202020204" pitchFamily="34" charset="0"/>
              <a:buChar char="•"/>
              <a:defRPr sz="1600">
                <a:solidFill>
                  <a:schemeClr val="tx2"/>
                </a:solidFill>
              </a:defRPr>
            </a:lvl2pPr>
            <a:lvl3pPr marL="809625" indent="-266700">
              <a:lnSpc>
                <a:spcPct val="100000"/>
              </a:lnSpc>
              <a:spcBef>
                <a:spcPts val="500"/>
              </a:spcBef>
              <a:spcAft>
                <a:spcPts val="500"/>
              </a:spcAft>
              <a:buFont typeface="Arial" panose="020B0604020202020204" pitchFamily="34" charset="0"/>
              <a:buChar char="•"/>
              <a:defRPr sz="1600">
                <a:solidFill>
                  <a:schemeClr val="tx2"/>
                </a:solidFill>
              </a:defRPr>
            </a:lvl3pPr>
            <a:lvl4pPr marL="1076325" indent="-266700">
              <a:lnSpc>
                <a:spcPct val="100000"/>
              </a:lnSpc>
              <a:spcBef>
                <a:spcPts val="500"/>
              </a:spcBef>
              <a:spcAft>
                <a:spcPts val="500"/>
              </a:spcAft>
              <a:buFont typeface="Arial" panose="020B0604020202020204" pitchFamily="34" charset="0"/>
              <a:buChar char="•"/>
              <a:defRPr sz="1400">
                <a:solidFill>
                  <a:schemeClr val="tx2"/>
                </a:solidFill>
              </a:defRPr>
            </a:lvl4pPr>
            <a:lvl5pPr marL="1343025" indent="-266700">
              <a:lnSpc>
                <a:spcPct val="100000"/>
              </a:lnSpc>
              <a:spcBef>
                <a:spcPts val="500"/>
              </a:spcBef>
              <a:spcAft>
                <a:spcPts val="500"/>
              </a:spcAft>
              <a:buFont typeface="Arial" panose="020B0604020202020204" pitchFamily="34" charset="0"/>
              <a:buChar char="•"/>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dirty="0">
                <a:solidFill>
                  <a:srgbClr val="0070C0"/>
                </a:solidFill>
              </a:rPr>
              <a:t>10k Accounts, 186000 Ads &amp; 300k visitors per month</a:t>
            </a:r>
          </a:p>
        </p:txBody>
      </p:sp>
      <p:sp>
        <p:nvSpPr>
          <p:cNvPr id="10" name="Text Placeholder 9">
            <a:extLst>
              <a:ext uri="{FF2B5EF4-FFF2-40B4-BE49-F238E27FC236}">
                <a16:creationId xmlns:a16="http://schemas.microsoft.com/office/drawing/2014/main" id="{C449364A-2889-46F4-AB8E-EB64958B16DC}"/>
              </a:ext>
            </a:extLst>
          </p:cNvPr>
          <p:cNvSpPr>
            <a:spLocks noGrp="1"/>
          </p:cNvSpPr>
          <p:nvPr>
            <p:ph type="body" sz="quarter" idx="38"/>
          </p:nvPr>
        </p:nvSpPr>
        <p:spPr>
          <a:xfrm>
            <a:off x="6867396" y="3923283"/>
            <a:ext cx="1836000" cy="180000"/>
          </a:xfrm>
          <a:solidFill>
            <a:schemeClr val="bg1">
              <a:lumMod val="95000"/>
            </a:schemeClr>
          </a:solidFill>
          <a:ln>
            <a:solidFill>
              <a:schemeClr val="bg1">
                <a:lumMod val="95000"/>
              </a:schemeClr>
            </a:solidFill>
          </a:ln>
        </p:spPr>
        <p:txBody>
          <a:bodyPr vert="horz" lIns="0" tIns="0" rIns="0" bIns="0" rtlCol="0" anchor="ctr">
            <a:noAutofit/>
          </a:bodyPr>
          <a:lstStyle/>
          <a:p>
            <a:r>
              <a:rPr lang="en-US" b="1" dirty="0">
                <a:solidFill>
                  <a:schemeClr val="tx1">
                    <a:lumMod val="75000"/>
                    <a:lumOff val="25000"/>
                  </a:schemeClr>
                </a:solidFill>
              </a:rPr>
              <a:t>YR4</a:t>
            </a:r>
          </a:p>
        </p:txBody>
      </p:sp>
      <p:cxnSp>
        <p:nvCxnSpPr>
          <p:cNvPr id="75" name="Straight Arrow Connector 74">
            <a:extLst>
              <a:ext uri="{FF2B5EF4-FFF2-40B4-BE49-F238E27FC236}">
                <a16:creationId xmlns:a16="http://schemas.microsoft.com/office/drawing/2014/main" id="{40DC3788-4E8E-4F3D-BD1E-8EFA13B0705B}"/>
              </a:ext>
              <a:ext uri="{C183D7F6-B498-43B3-948B-1728B52AA6E4}">
                <adec:decorative xmlns:adec="http://schemas.microsoft.com/office/drawing/2017/decorative" val="1"/>
              </a:ext>
            </a:extLst>
          </p:cNvPr>
          <p:cNvCxnSpPr>
            <a:cxnSpLocks/>
          </p:cNvCxnSpPr>
          <p:nvPr/>
        </p:nvCxnSpPr>
        <p:spPr>
          <a:xfrm rot="10800000" flipH="1">
            <a:off x="6838508" y="4168954"/>
            <a:ext cx="1" cy="43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 Placeholder 30">
            <a:extLst>
              <a:ext uri="{FF2B5EF4-FFF2-40B4-BE49-F238E27FC236}">
                <a16:creationId xmlns:a16="http://schemas.microsoft.com/office/drawing/2014/main" id="{86B6D762-C9DD-4996-B05F-20E8C744D387}"/>
              </a:ext>
            </a:extLst>
          </p:cNvPr>
          <p:cNvSpPr txBox="1">
            <a:spLocks/>
          </p:cNvSpPr>
          <p:nvPr/>
        </p:nvSpPr>
        <p:spPr>
          <a:xfrm>
            <a:off x="6299174" y="4608094"/>
            <a:ext cx="1093813" cy="720000"/>
          </a:xfrm>
          <a:prstGeom prst="rect">
            <a:avLst/>
          </a:prstGeom>
          <a:solidFill>
            <a:schemeClr val="bg1">
              <a:lumMod val="95000"/>
            </a:schemeClr>
          </a:solidFill>
          <a:ln>
            <a:solidFill>
              <a:schemeClr val="accent1"/>
            </a:solidFill>
          </a:ln>
        </p:spPr>
        <p:txBody>
          <a:bodyPr vert="horz" lIns="0" tIns="36000" rIns="0" bIns="0" rtlCol="0" anchor="t">
            <a:noAutofit/>
          </a:bodyPr>
          <a:lstStyle>
            <a:defPPr>
              <a:defRPr lang="en-US"/>
            </a:defPPr>
            <a:lvl1pPr indent="0" algn="ctr">
              <a:lnSpc>
                <a:spcPct val="100000"/>
              </a:lnSpc>
              <a:spcBef>
                <a:spcPts val="0"/>
              </a:spcBef>
              <a:spcAft>
                <a:spcPts val="0"/>
              </a:spcAft>
              <a:buClr>
                <a:schemeClr val="accent1"/>
              </a:buClr>
              <a:buFont typeface="Arial" panose="020B0604020202020204" pitchFamily="34" charset="0"/>
              <a:buNone/>
              <a:defRPr sz="1400">
                <a:solidFill>
                  <a:schemeClr val="tx1">
                    <a:lumMod val="75000"/>
                    <a:lumOff val="25000"/>
                  </a:schemeClr>
                </a:solidFill>
              </a:defRPr>
            </a:lvl1pPr>
            <a:lvl2pPr marL="542925" indent="-276225">
              <a:lnSpc>
                <a:spcPct val="100000"/>
              </a:lnSpc>
              <a:spcBef>
                <a:spcPts val="500"/>
              </a:spcBef>
              <a:spcAft>
                <a:spcPts val="500"/>
              </a:spcAft>
              <a:buFont typeface="Arial" panose="020B0604020202020204" pitchFamily="34" charset="0"/>
              <a:buChar char="•"/>
              <a:defRPr sz="1600">
                <a:solidFill>
                  <a:schemeClr val="tx2"/>
                </a:solidFill>
              </a:defRPr>
            </a:lvl2pPr>
            <a:lvl3pPr marL="809625" indent="-266700">
              <a:lnSpc>
                <a:spcPct val="100000"/>
              </a:lnSpc>
              <a:spcBef>
                <a:spcPts val="500"/>
              </a:spcBef>
              <a:spcAft>
                <a:spcPts val="500"/>
              </a:spcAft>
              <a:buFont typeface="Arial" panose="020B0604020202020204" pitchFamily="34" charset="0"/>
              <a:buChar char="•"/>
              <a:defRPr sz="1600">
                <a:solidFill>
                  <a:schemeClr val="tx2"/>
                </a:solidFill>
              </a:defRPr>
            </a:lvl3pPr>
            <a:lvl4pPr marL="1076325" indent="-266700">
              <a:lnSpc>
                <a:spcPct val="100000"/>
              </a:lnSpc>
              <a:spcBef>
                <a:spcPts val="500"/>
              </a:spcBef>
              <a:spcAft>
                <a:spcPts val="500"/>
              </a:spcAft>
              <a:buFont typeface="Arial" panose="020B0604020202020204" pitchFamily="34" charset="0"/>
              <a:buChar char="•"/>
              <a:defRPr sz="1400">
                <a:solidFill>
                  <a:schemeClr val="tx2"/>
                </a:solidFill>
              </a:defRPr>
            </a:lvl4pPr>
            <a:lvl5pPr marL="1343025" indent="-266700">
              <a:lnSpc>
                <a:spcPct val="100000"/>
              </a:lnSpc>
              <a:spcBef>
                <a:spcPts val="500"/>
              </a:spcBef>
              <a:spcAft>
                <a:spcPts val="500"/>
              </a:spcAft>
              <a:buFont typeface="Arial" panose="020B0604020202020204" pitchFamily="34" charset="0"/>
              <a:buChar char="•"/>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dirty="0">
                <a:solidFill>
                  <a:srgbClr val="0070C0"/>
                </a:solidFill>
              </a:rPr>
              <a:t>60k Accounts, 1.116m Ads &amp; 1.8m visitors per month)</a:t>
            </a:r>
          </a:p>
          <a:p>
            <a:endParaRPr lang="en-US" sz="1100" dirty="0"/>
          </a:p>
        </p:txBody>
      </p:sp>
      <p:cxnSp>
        <p:nvCxnSpPr>
          <p:cNvPr id="76" name="Straight Arrow Connector 75">
            <a:extLst>
              <a:ext uri="{FF2B5EF4-FFF2-40B4-BE49-F238E27FC236}">
                <a16:creationId xmlns:a16="http://schemas.microsoft.com/office/drawing/2014/main" id="{EB858692-F88E-43A4-8B27-E23B8AC17249}"/>
              </a:ext>
              <a:ext uri="{C183D7F6-B498-43B3-948B-1728B52AA6E4}">
                <adec:decorative xmlns:adec="http://schemas.microsoft.com/office/drawing/2017/decorative" val="1"/>
              </a:ext>
            </a:extLst>
          </p:cNvPr>
          <p:cNvCxnSpPr>
            <a:cxnSpLocks/>
          </p:cNvCxnSpPr>
          <p:nvPr/>
        </p:nvCxnSpPr>
        <p:spPr>
          <a:xfrm rot="10800000" flipH="1">
            <a:off x="8718499" y="4168954"/>
            <a:ext cx="1" cy="432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6" name="Text Placeholder 30">
            <a:extLst>
              <a:ext uri="{FF2B5EF4-FFF2-40B4-BE49-F238E27FC236}">
                <a16:creationId xmlns:a16="http://schemas.microsoft.com/office/drawing/2014/main" id="{926B0AAB-FFB2-4EF7-823F-9CC4BE3F9038}"/>
              </a:ext>
            </a:extLst>
          </p:cNvPr>
          <p:cNvSpPr txBox="1">
            <a:spLocks/>
          </p:cNvSpPr>
          <p:nvPr/>
        </p:nvSpPr>
        <p:spPr>
          <a:xfrm>
            <a:off x="8156611" y="4608094"/>
            <a:ext cx="1147690" cy="720000"/>
          </a:xfrm>
          <a:prstGeom prst="rect">
            <a:avLst/>
          </a:prstGeom>
          <a:solidFill>
            <a:schemeClr val="bg1">
              <a:lumMod val="95000"/>
            </a:schemeClr>
          </a:solidFill>
          <a:ln>
            <a:solidFill>
              <a:srgbClr val="00B050"/>
            </a:solidFill>
          </a:ln>
        </p:spPr>
        <p:txBody>
          <a:bodyPr vert="horz" lIns="0" tIns="36000" rIns="0" bIns="0" rtlCol="0" anchor="t">
            <a:noAutofit/>
          </a:bodyPr>
          <a:lstStyle>
            <a:defPPr>
              <a:defRPr lang="en-US"/>
            </a:defPPr>
            <a:lvl1pPr indent="0" algn="ctr">
              <a:lnSpc>
                <a:spcPct val="100000"/>
              </a:lnSpc>
              <a:spcBef>
                <a:spcPts val="0"/>
              </a:spcBef>
              <a:spcAft>
                <a:spcPts val="0"/>
              </a:spcAft>
              <a:buClr>
                <a:schemeClr val="accent1"/>
              </a:buClr>
              <a:buFont typeface="Arial" panose="020B0604020202020204" pitchFamily="34" charset="0"/>
              <a:buNone/>
              <a:defRPr sz="1400">
                <a:solidFill>
                  <a:schemeClr val="tx1">
                    <a:lumMod val="75000"/>
                    <a:lumOff val="25000"/>
                  </a:schemeClr>
                </a:solidFill>
              </a:defRPr>
            </a:lvl1pPr>
            <a:lvl2pPr marL="542925" indent="-276225">
              <a:lnSpc>
                <a:spcPct val="100000"/>
              </a:lnSpc>
              <a:spcBef>
                <a:spcPts val="500"/>
              </a:spcBef>
              <a:spcAft>
                <a:spcPts val="500"/>
              </a:spcAft>
              <a:buFont typeface="Arial" panose="020B0604020202020204" pitchFamily="34" charset="0"/>
              <a:buChar char="•"/>
              <a:defRPr sz="1600">
                <a:solidFill>
                  <a:schemeClr val="tx2"/>
                </a:solidFill>
              </a:defRPr>
            </a:lvl2pPr>
            <a:lvl3pPr marL="809625" indent="-266700">
              <a:lnSpc>
                <a:spcPct val="100000"/>
              </a:lnSpc>
              <a:spcBef>
                <a:spcPts val="500"/>
              </a:spcBef>
              <a:spcAft>
                <a:spcPts val="500"/>
              </a:spcAft>
              <a:buFont typeface="Arial" panose="020B0604020202020204" pitchFamily="34" charset="0"/>
              <a:buChar char="•"/>
              <a:defRPr sz="1600">
                <a:solidFill>
                  <a:schemeClr val="tx2"/>
                </a:solidFill>
              </a:defRPr>
            </a:lvl3pPr>
            <a:lvl4pPr marL="1076325" indent="-266700">
              <a:lnSpc>
                <a:spcPct val="100000"/>
              </a:lnSpc>
              <a:spcBef>
                <a:spcPts val="500"/>
              </a:spcBef>
              <a:spcAft>
                <a:spcPts val="500"/>
              </a:spcAft>
              <a:buFont typeface="Arial" panose="020B0604020202020204" pitchFamily="34" charset="0"/>
              <a:buChar char="•"/>
              <a:defRPr sz="1400">
                <a:solidFill>
                  <a:schemeClr val="tx2"/>
                </a:solidFill>
              </a:defRPr>
            </a:lvl4pPr>
            <a:lvl5pPr marL="1343025" indent="-266700">
              <a:lnSpc>
                <a:spcPct val="100000"/>
              </a:lnSpc>
              <a:spcBef>
                <a:spcPts val="500"/>
              </a:spcBef>
              <a:spcAft>
                <a:spcPts val="500"/>
              </a:spcAft>
              <a:buFont typeface="Arial" panose="020B0604020202020204" pitchFamily="34" charset="0"/>
              <a:buChar char="•"/>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dirty="0">
                <a:solidFill>
                  <a:srgbClr val="00B050"/>
                </a:solidFill>
              </a:rPr>
              <a:t>Series A funding.</a:t>
            </a:r>
          </a:p>
          <a:p>
            <a:r>
              <a:rPr lang="en-US" sz="1100" dirty="0">
                <a:solidFill>
                  <a:srgbClr val="00B050"/>
                </a:solidFill>
              </a:rPr>
              <a:t>Additional 1 Country in EAC</a:t>
            </a:r>
          </a:p>
          <a:p>
            <a:r>
              <a:rPr lang="en-US" sz="1100" dirty="0">
                <a:solidFill>
                  <a:srgbClr val="00B050"/>
                </a:solidFill>
              </a:rPr>
              <a:t>USD 10m</a:t>
            </a:r>
          </a:p>
        </p:txBody>
      </p:sp>
      <p:cxnSp>
        <p:nvCxnSpPr>
          <p:cNvPr id="73" name="Straight Arrow Connector 72">
            <a:extLst>
              <a:ext uri="{FF2B5EF4-FFF2-40B4-BE49-F238E27FC236}">
                <a16:creationId xmlns:a16="http://schemas.microsoft.com/office/drawing/2014/main" id="{4A412F69-2D59-4EA2-9BA0-74B513D9F63B}"/>
              </a:ext>
              <a:ext uri="{C183D7F6-B498-43B3-948B-1728B52AA6E4}">
                <adec:decorative xmlns:adec="http://schemas.microsoft.com/office/drawing/2017/decorative" val="1"/>
              </a:ext>
            </a:extLst>
          </p:cNvPr>
          <p:cNvCxnSpPr>
            <a:cxnSpLocks/>
          </p:cNvCxnSpPr>
          <p:nvPr/>
        </p:nvCxnSpPr>
        <p:spPr>
          <a:xfrm flipH="1">
            <a:off x="8721427" y="2728277"/>
            <a:ext cx="1" cy="756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Text Placeholder 30">
            <a:extLst>
              <a:ext uri="{FF2B5EF4-FFF2-40B4-BE49-F238E27FC236}">
                <a16:creationId xmlns:a16="http://schemas.microsoft.com/office/drawing/2014/main" id="{3BF16A02-C583-41A6-B28D-1DA71C3D603B}"/>
              </a:ext>
            </a:extLst>
          </p:cNvPr>
          <p:cNvSpPr txBox="1">
            <a:spLocks/>
          </p:cNvSpPr>
          <p:nvPr/>
        </p:nvSpPr>
        <p:spPr>
          <a:xfrm>
            <a:off x="8135924" y="1944012"/>
            <a:ext cx="1188146" cy="784265"/>
          </a:xfrm>
          <a:prstGeom prst="rect">
            <a:avLst/>
          </a:prstGeom>
          <a:solidFill>
            <a:schemeClr val="bg1">
              <a:lumMod val="95000"/>
            </a:schemeClr>
          </a:solidFill>
          <a:ln>
            <a:solidFill>
              <a:schemeClr val="accent1"/>
            </a:solidFill>
          </a:ln>
        </p:spPr>
        <p:txBody>
          <a:bodyPr vert="horz" lIns="0" tIns="36000" rIns="0" bIns="0" rtlCol="0" anchor="t">
            <a:noAutofit/>
          </a:bodyPr>
          <a:lstStyle>
            <a:defPPr>
              <a:defRPr lang="en-US"/>
            </a:defPPr>
            <a:lvl1pPr indent="0" algn="ctr">
              <a:lnSpc>
                <a:spcPct val="100000"/>
              </a:lnSpc>
              <a:spcBef>
                <a:spcPts val="0"/>
              </a:spcBef>
              <a:spcAft>
                <a:spcPts val="0"/>
              </a:spcAft>
              <a:buClr>
                <a:schemeClr val="accent1"/>
              </a:buClr>
              <a:buFont typeface="Arial" panose="020B0604020202020204" pitchFamily="34" charset="0"/>
              <a:buNone/>
              <a:defRPr sz="1400">
                <a:solidFill>
                  <a:schemeClr val="tx1">
                    <a:lumMod val="75000"/>
                    <a:lumOff val="25000"/>
                  </a:schemeClr>
                </a:solidFill>
              </a:defRPr>
            </a:lvl1pPr>
            <a:lvl2pPr marL="542925" indent="-276225">
              <a:lnSpc>
                <a:spcPct val="100000"/>
              </a:lnSpc>
              <a:spcBef>
                <a:spcPts val="500"/>
              </a:spcBef>
              <a:spcAft>
                <a:spcPts val="500"/>
              </a:spcAft>
              <a:buFont typeface="Arial" panose="020B0604020202020204" pitchFamily="34" charset="0"/>
              <a:buChar char="•"/>
              <a:defRPr sz="1600">
                <a:solidFill>
                  <a:schemeClr val="tx2"/>
                </a:solidFill>
              </a:defRPr>
            </a:lvl2pPr>
            <a:lvl3pPr marL="809625" indent="-266700">
              <a:lnSpc>
                <a:spcPct val="100000"/>
              </a:lnSpc>
              <a:spcBef>
                <a:spcPts val="500"/>
              </a:spcBef>
              <a:spcAft>
                <a:spcPts val="500"/>
              </a:spcAft>
              <a:buFont typeface="Arial" panose="020B0604020202020204" pitchFamily="34" charset="0"/>
              <a:buChar char="•"/>
              <a:defRPr sz="1600">
                <a:solidFill>
                  <a:schemeClr val="tx2"/>
                </a:solidFill>
              </a:defRPr>
            </a:lvl3pPr>
            <a:lvl4pPr marL="1076325" indent="-266700">
              <a:lnSpc>
                <a:spcPct val="100000"/>
              </a:lnSpc>
              <a:spcBef>
                <a:spcPts val="500"/>
              </a:spcBef>
              <a:spcAft>
                <a:spcPts val="500"/>
              </a:spcAft>
              <a:buFont typeface="Arial" panose="020B0604020202020204" pitchFamily="34" charset="0"/>
              <a:buChar char="•"/>
              <a:defRPr sz="1400">
                <a:solidFill>
                  <a:schemeClr val="tx2"/>
                </a:solidFill>
              </a:defRPr>
            </a:lvl4pPr>
            <a:lvl5pPr marL="1343025" indent="-266700">
              <a:lnSpc>
                <a:spcPct val="100000"/>
              </a:lnSpc>
              <a:spcBef>
                <a:spcPts val="500"/>
              </a:spcBef>
              <a:spcAft>
                <a:spcPts val="500"/>
              </a:spcAft>
              <a:buFont typeface="Arial" panose="020B0604020202020204" pitchFamily="34" charset="0"/>
              <a:buChar char="•"/>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dirty="0">
                <a:solidFill>
                  <a:srgbClr val="0070C0"/>
                </a:solidFill>
              </a:rPr>
              <a:t>80k Accounts, 1.488m Ads &amp; 2.7m visitors per month)</a:t>
            </a:r>
          </a:p>
        </p:txBody>
      </p:sp>
      <p:grpSp>
        <p:nvGrpSpPr>
          <p:cNvPr id="33" name="Group 32">
            <a:extLst>
              <a:ext uri="{FF2B5EF4-FFF2-40B4-BE49-F238E27FC236}">
                <a16:creationId xmlns:a16="http://schemas.microsoft.com/office/drawing/2014/main" id="{AFD09076-D1F6-4F08-8939-1F1577E5A1AC}"/>
              </a:ext>
              <a:ext uri="{C183D7F6-B498-43B3-948B-1728B52AA6E4}">
                <adec:decorative xmlns:adec="http://schemas.microsoft.com/office/drawing/2017/decorative" val="1"/>
              </a:ext>
            </a:extLst>
          </p:cNvPr>
          <p:cNvGrpSpPr/>
          <p:nvPr/>
        </p:nvGrpSpPr>
        <p:grpSpPr>
          <a:xfrm>
            <a:off x="1166680" y="3656890"/>
            <a:ext cx="9440800" cy="216005"/>
            <a:chOff x="653496" y="3780570"/>
            <a:chExt cx="9412291" cy="219670"/>
          </a:xfrm>
        </p:grpSpPr>
        <p:cxnSp>
          <p:nvCxnSpPr>
            <p:cNvPr id="34" name="Straight Connector 33">
              <a:extLst>
                <a:ext uri="{FF2B5EF4-FFF2-40B4-BE49-F238E27FC236}">
                  <a16:creationId xmlns:a16="http://schemas.microsoft.com/office/drawing/2014/main" id="{1851F931-A22B-44AA-B078-8F13276740C5}"/>
                </a:ext>
              </a:extLst>
            </p:cNvPr>
            <p:cNvCxnSpPr>
              <a:cxnSpLocks/>
            </p:cNvCxnSpPr>
            <p:nvPr/>
          </p:nvCxnSpPr>
          <p:spPr>
            <a:xfrm>
              <a:off x="653496" y="3780571"/>
              <a:ext cx="3888" cy="219665"/>
            </a:xfrm>
            <a:prstGeom prst="line">
              <a:avLst/>
            </a:prstGeom>
            <a:ln>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53A16F3-2319-4900-94E3-2D1EE11FE250}"/>
                </a:ext>
              </a:extLst>
            </p:cNvPr>
            <p:cNvCxnSpPr>
              <a:cxnSpLocks/>
            </p:cNvCxnSpPr>
            <p:nvPr/>
          </p:nvCxnSpPr>
          <p:spPr>
            <a:xfrm>
              <a:off x="1127803" y="3780575"/>
              <a:ext cx="1" cy="219665"/>
            </a:xfrm>
            <a:prstGeom prst="line">
              <a:avLst/>
            </a:prstGeom>
            <a:ln>
              <a:solidFill>
                <a:schemeClr val="bg1">
                  <a:lumMod val="8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4FC807E-B2A8-4953-AA5C-6D49F5FE3128}"/>
                </a:ext>
              </a:extLst>
            </p:cNvPr>
            <p:cNvCxnSpPr>
              <a:cxnSpLocks/>
            </p:cNvCxnSpPr>
            <p:nvPr/>
          </p:nvCxnSpPr>
          <p:spPr>
            <a:xfrm>
              <a:off x="1598223" y="3780570"/>
              <a:ext cx="1" cy="219665"/>
            </a:xfrm>
            <a:prstGeom prst="line">
              <a:avLst/>
            </a:prstGeom>
            <a:ln>
              <a:solidFill>
                <a:schemeClr val="bg1">
                  <a:lumMod val="8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2129982-9661-4201-A7A9-D830435CAF7C}"/>
                </a:ext>
              </a:extLst>
            </p:cNvPr>
            <p:cNvCxnSpPr>
              <a:cxnSpLocks/>
            </p:cNvCxnSpPr>
            <p:nvPr/>
          </p:nvCxnSpPr>
          <p:spPr>
            <a:xfrm>
              <a:off x="2068644" y="3780570"/>
              <a:ext cx="1" cy="219665"/>
            </a:xfrm>
            <a:prstGeom prst="line">
              <a:avLst/>
            </a:prstGeom>
            <a:ln>
              <a:solidFill>
                <a:schemeClr val="bg1">
                  <a:lumMod val="8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EC9CA8C-382D-4780-857E-7923D6612296}"/>
                </a:ext>
              </a:extLst>
            </p:cNvPr>
            <p:cNvCxnSpPr>
              <a:cxnSpLocks/>
            </p:cNvCxnSpPr>
            <p:nvPr/>
          </p:nvCxnSpPr>
          <p:spPr>
            <a:xfrm>
              <a:off x="2539064" y="3780570"/>
              <a:ext cx="1" cy="219665"/>
            </a:xfrm>
            <a:prstGeom prst="line">
              <a:avLst/>
            </a:prstGeom>
            <a:ln>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5124F5F-0D19-4683-ABFD-3276BD8C0D2A}"/>
                </a:ext>
              </a:extLst>
            </p:cNvPr>
            <p:cNvCxnSpPr>
              <a:cxnSpLocks/>
            </p:cNvCxnSpPr>
            <p:nvPr/>
          </p:nvCxnSpPr>
          <p:spPr>
            <a:xfrm>
              <a:off x="3009484" y="3780570"/>
              <a:ext cx="1" cy="219665"/>
            </a:xfrm>
            <a:prstGeom prst="line">
              <a:avLst/>
            </a:prstGeom>
            <a:ln>
              <a:solidFill>
                <a:schemeClr val="bg1">
                  <a:lumMod val="8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3740EF7-5BAA-4406-9463-F2DBFE3F1764}"/>
                </a:ext>
              </a:extLst>
            </p:cNvPr>
            <p:cNvCxnSpPr>
              <a:cxnSpLocks/>
            </p:cNvCxnSpPr>
            <p:nvPr/>
          </p:nvCxnSpPr>
          <p:spPr>
            <a:xfrm>
              <a:off x="3479904" y="3780570"/>
              <a:ext cx="1" cy="219665"/>
            </a:xfrm>
            <a:prstGeom prst="line">
              <a:avLst/>
            </a:prstGeom>
            <a:ln>
              <a:solidFill>
                <a:schemeClr val="bg1">
                  <a:lumMod val="8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E722C75-9D4B-4ACF-8624-346EBA52AB0C}"/>
                </a:ext>
              </a:extLst>
            </p:cNvPr>
            <p:cNvCxnSpPr>
              <a:cxnSpLocks/>
            </p:cNvCxnSpPr>
            <p:nvPr/>
          </p:nvCxnSpPr>
          <p:spPr>
            <a:xfrm>
              <a:off x="3950324" y="3780570"/>
              <a:ext cx="1" cy="219665"/>
            </a:xfrm>
            <a:prstGeom prst="line">
              <a:avLst/>
            </a:prstGeom>
            <a:ln>
              <a:solidFill>
                <a:schemeClr val="bg1">
                  <a:lumMod val="8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D341D20-3335-4187-B094-E72F119FBFA6}"/>
                </a:ext>
              </a:extLst>
            </p:cNvPr>
            <p:cNvCxnSpPr>
              <a:cxnSpLocks/>
            </p:cNvCxnSpPr>
            <p:nvPr/>
          </p:nvCxnSpPr>
          <p:spPr>
            <a:xfrm>
              <a:off x="4420744" y="3780570"/>
              <a:ext cx="1" cy="219665"/>
            </a:xfrm>
            <a:prstGeom prst="line">
              <a:avLst/>
            </a:prstGeom>
            <a:ln>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BA093FB-4616-49E8-A8CB-7A95CC81F7BF}"/>
                </a:ext>
              </a:extLst>
            </p:cNvPr>
            <p:cNvCxnSpPr>
              <a:cxnSpLocks/>
            </p:cNvCxnSpPr>
            <p:nvPr/>
          </p:nvCxnSpPr>
          <p:spPr>
            <a:xfrm>
              <a:off x="4891164" y="3780570"/>
              <a:ext cx="1" cy="219665"/>
            </a:xfrm>
            <a:prstGeom prst="line">
              <a:avLst/>
            </a:prstGeom>
            <a:ln>
              <a:solidFill>
                <a:schemeClr val="bg1">
                  <a:lumMod val="8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237583E-E0FF-431F-AEFC-A3E007B41FEF}"/>
                </a:ext>
              </a:extLst>
            </p:cNvPr>
            <p:cNvCxnSpPr>
              <a:cxnSpLocks/>
            </p:cNvCxnSpPr>
            <p:nvPr/>
          </p:nvCxnSpPr>
          <p:spPr>
            <a:xfrm>
              <a:off x="5361584" y="3780570"/>
              <a:ext cx="1" cy="219665"/>
            </a:xfrm>
            <a:prstGeom prst="line">
              <a:avLst/>
            </a:prstGeom>
            <a:ln>
              <a:solidFill>
                <a:schemeClr val="bg1">
                  <a:lumMod val="8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8CC9F1D-9948-435E-B101-CE530C3C415D}"/>
                </a:ext>
              </a:extLst>
            </p:cNvPr>
            <p:cNvCxnSpPr>
              <a:cxnSpLocks/>
            </p:cNvCxnSpPr>
            <p:nvPr/>
          </p:nvCxnSpPr>
          <p:spPr>
            <a:xfrm>
              <a:off x="5832005" y="3780570"/>
              <a:ext cx="1" cy="219665"/>
            </a:xfrm>
            <a:prstGeom prst="line">
              <a:avLst/>
            </a:prstGeom>
            <a:ln>
              <a:solidFill>
                <a:schemeClr val="bg1">
                  <a:lumMod val="8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DED2865-67EC-4583-B0BC-2A7549CA14FE}"/>
                </a:ext>
              </a:extLst>
            </p:cNvPr>
            <p:cNvCxnSpPr>
              <a:cxnSpLocks/>
            </p:cNvCxnSpPr>
            <p:nvPr/>
          </p:nvCxnSpPr>
          <p:spPr>
            <a:xfrm>
              <a:off x="6302425" y="3780570"/>
              <a:ext cx="1" cy="219665"/>
            </a:xfrm>
            <a:prstGeom prst="line">
              <a:avLst/>
            </a:prstGeom>
            <a:ln w="3175">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8E72E4E-F5B7-469D-9C2A-54960B3814DA}"/>
                </a:ext>
              </a:extLst>
            </p:cNvPr>
            <p:cNvCxnSpPr>
              <a:cxnSpLocks/>
            </p:cNvCxnSpPr>
            <p:nvPr/>
          </p:nvCxnSpPr>
          <p:spPr>
            <a:xfrm>
              <a:off x="6772845" y="3780570"/>
              <a:ext cx="1" cy="219665"/>
            </a:xfrm>
            <a:prstGeom prst="line">
              <a:avLst/>
            </a:prstGeom>
            <a:ln w="3175">
              <a:solidFill>
                <a:schemeClr val="bg1">
                  <a:lumMod val="8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2A5CFE2-8B3A-4FE1-B4D5-A3C1CDD0D60B}"/>
                </a:ext>
              </a:extLst>
            </p:cNvPr>
            <p:cNvCxnSpPr>
              <a:cxnSpLocks/>
            </p:cNvCxnSpPr>
            <p:nvPr/>
          </p:nvCxnSpPr>
          <p:spPr>
            <a:xfrm>
              <a:off x="7243265" y="3780570"/>
              <a:ext cx="1" cy="219665"/>
            </a:xfrm>
            <a:prstGeom prst="line">
              <a:avLst/>
            </a:prstGeom>
            <a:ln w="3175">
              <a:solidFill>
                <a:schemeClr val="bg1">
                  <a:lumMod val="8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8945B65-A1FD-4893-8E5B-694EBE6ABE48}"/>
                </a:ext>
              </a:extLst>
            </p:cNvPr>
            <p:cNvCxnSpPr>
              <a:cxnSpLocks/>
            </p:cNvCxnSpPr>
            <p:nvPr/>
          </p:nvCxnSpPr>
          <p:spPr>
            <a:xfrm>
              <a:off x="7713685" y="3780570"/>
              <a:ext cx="1" cy="219665"/>
            </a:xfrm>
            <a:prstGeom prst="line">
              <a:avLst/>
            </a:prstGeom>
            <a:ln w="3175">
              <a:solidFill>
                <a:schemeClr val="bg1">
                  <a:lumMod val="8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9559BBA-B1D3-41F3-BCBE-CB4BB933EEA0}"/>
                </a:ext>
              </a:extLst>
            </p:cNvPr>
            <p:cNvCxnSpPr>
              <a:cxnSpLocks/>
            </p:cNvCxnSpPr>
            <p:nvPr/>
          </p:nvCxnSpPr>
          <p:spPr>
            <a:xfrm>
              <a:off x="8184105" y="3780570"/>
              <a:ext cx="1" cy="219665"/>
            </a:xfrm>
            <a:prstGeom prst="line">
              <a:avLst/>
            </a:prstGeom>
            <a:ln w="3175">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3F8D889-DFE8-4946-8A9F-E89EBA86CE55}"/>
                </a:ext>
              </a:extLst>
            </p:cNvPr>
            <p:cNvCxnSpPr>
              <a:cxnSpLocks/>
            </p:cNvCxnSpPr>
            <p:nvPr/>
          </p:nvCxnSpPr>
          <p:spPr>
            <a:xfrm>
              <a:off x="8654525" y="3780570"/>
              <a:ext cx="1" cy="219665"/>
            </a:xfrm>
            <a:prstGeom prst="line">
              <a:avLst/>
            </a:prstGeom>
            <a:ln w="3175">
              <a:solidFill>
                <a:schemeClr val="bg1">
                  <a:lumMod val="8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99FC3E1-760C-485D-A894-659E36DBFBA0}"/>
                </a:ext>
              </a:extLst>
            </p:cNvPr>
            <p:cNvCxnSpPr>
              <a:cxnSpLocks/>
            </p:cNvCxnSpPr>
            <p:nvPr/>
          </p:nvCxnSpPr>
          <p:spPr>
            <a:xfrm>
              <a:off x="9124945" y="3780570"/>
              <a:ext cx="1" cy="219665"/>
            </a:xfrm>
            <a:prstGeom prst="line">
              <a:avLst/>
            </a:prstGeom>
            <a:ln w="3175">
              <a:solidFill>
                <a:schemeClr val="bg1">
                  <a:lumMod val="8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C2AD8BF-2DAB-46F3-9334-006C0E601416}"/>
                </a:ext>
              </a:extLst>
            </p:cNvPr>
            <p:cNvCxnSpPr>
              <a:cxnSpLocks/>
            </p:cNvCxnSpPr>
            <p:nvPr/>
          </p:nvCxnSpPr>
          <p:spPr>
            <a:xfrm>
              <a:off x="9595366" y="3780570"/>
              <a:ext cx="1" cy="219665"/>
            </a:xfrm>
            <a:prstGeom prst="line">
              <a:avLst/>
            </a:prstGeom>
            <a:ln w="3175">
              <a:solidFill>
                <a:schemeClr val="bg1">
                  <a:lumMod val="8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3ECD0E7-AEC7-4FC2-AD8C-FD1309F9C4A9}"/>
                </a:ext>
              </a:extLst>
            </p:cNvPr>
            <p:cNvCxnSpPr>
              <a:cxnSpLocks/>
            </p:cNvCxnSpPr>
            <p:nvPr/>
          </p:nvCxnSpPr>
          <p:spPr>
            <a:xfrm>
              <a:off x="10065786" y="3780570"/>
              <a:ext cx="1" cy="219665"/>
            </a:xfrm>
            <a:prstGeom prst="line">
              <a:avLst/>
            </a:prstGeom>
            <a:ln w="3175">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sp>
        <p:nvSpPr>
          <p:cNvPr id="78" name="Text Placeholder 4">
            <a:extLst>
              <a:ext uri="{FF2B5EF4-FFF2-40B4-BE49-F238E27FC236}">
                <a16:creationId xmlns:a16="http://schemas.microsoft.com/office/drawing/2014/main" id="{93838E21-DCBD-4BF3-A56B-1B0AC1845ACF}"/>
              </a:ext>
            </a:extLst>
          </p:cNvPr>
          <p:cNvSpPr txBox="1">
            <a:spLocks/>
          </p:cNvSpPr>
          <p:nvPr/>
        </p:nvSpPr>
        <p:spPr>
          <a:xfrm>
            <a:off x="3067638" y="3923283"/>
            <a:ext cx="1872000" cy="180000"/>
          </a:xfrm>
          <a:prstGeom prst="rect">
            <a:avLst/>
          </a:prstGeom>
          <a:solidFill>
            <a:schemeClr val="bg1">
              <a:lumMod val="95000"/>
            </a:schemeClr>
          </a:solidFill>
          <a:ln>
            <a:solidFill>
              <a:schemeClr val="bg1">
                <a:lumMod val="95000"/>
              </a:schemeClr>
            </a:solidFill>
          </a:ln>
        </p:spPr>
        <p:txBody>
          <a:bodyPr vert="horz" lIns="0" tIns="0" rIns="0" bIns="0" rtlCol="0" anchor="ctr">
            <a:noAutofit/>
          </a:bodyPr>
          <a:lstStyle>
            <a:lvl1pPr indent="0" algn="ctr">
              <a:lnSpc>
                <a:spcPct val="100000"/>
              </a:lnSpc>
              <a:spcBef>
                <a:spcPts val="1000"/>
              </a:spcBef>
              <a:spcAft>
                <a:spcPts val="500"/>
              </a:spcAft>
              <a:buClr>
                <a:schemeClr val="accent1"/>
              </a:buClr>
              <a:buFont typeface="Arial" panose="020B0604020202020204" pitchFamily="34" charset="0"/>
              <a:buNone/>
              <a:defRPr sz="1400" b="1">
                <a:solidFill>
                  <a:schemeClr val="tx1">
                    <a:lumMod val="75000"/>
                    <a:lumOff val="25000"/>
                  </a:schemeClr>
                </a:solidFill>
              </a:defRPr>
            </a:lvl1pPr>
            <a:lvl2pPr marL="542925" indent="-276225">
              <a:lnSpc>
                <a:spcPct val="100000"/>
              </a:lnSpc>
              <a:spcBef>
                <a:spcPts val="500"/>
              </a:spcBef>
              <a:spcAft>
                <a:spcPts val="500"/>
              </a:spcAft>
              <a:buFont typeface="Arial" panose="020B0604020202020204" pitchFamily="34" charset="0"/>
              <a:buChar char="•"/>
              <a:defRPr sz="1600">
                <a:solidFill>
                  <a:schemeClr val="tx2"/>
                </a:solidFill>
              </a:defRPr>
            </a:lvl2pPr>
            <a:lvl3pPr marL="809625" indent="-266700">
              <a:lnSpc>
                <a:spcPct val="100000"/>
              </a:lnSpc>
              <a:spcBef>
                <a:spcPts val="500"/>
              </a:spcBef>
              <a:spcAft>
                <a:spcPts val="500"/>
              </a:spcAft>
              <a:buFont typeface="Arial" panose="020B0604020202020204" pitchFamily="34" charset="0"/>
              <a:buChar char="•"/>
              <a:defRPr sz="1600">
                <a:solidFill>
                  <a:schemeClr val="tx2"/>
                </a:solidFill>
              </a:defRPr>
            </a:lvl3pPr>
            <a:lvl4pPr marL="1076325" indent="-266700">
              <a:lnSpc>
                <a:spcPct val="100000"/>
              </a:lnSpc>
              <a:spcBef>
                <a:spcPts val="500"/>
              </a:spcBef>
              <a:spcAft>
                <a:spcPts val="500"/>
              </a:spcAft>
              <a:buFont typeface="Arial" panose="020B0604020202020204" pitchFamily="34" charset="0"/>
              <a:buChar char="•"/>
              <a:defRPr sz="1400">
                <a:solidFill>
                  <a:schemeClr val="tx2"/>
                </a:solidFill>
              </a:defRPr>
            </a:lvl4pPr>
            <a:lvl5pPr marL="1343025" indent="-266700">
              <a:lnSpc>
                <a:spcPct val="100000"/>
              </a:lnSpc>
              <a:spcBef>
                <a:spcPts val="500"/>
              </a:spcBef>
              <a:spcAft>
                <a:spcPts val="500"/>
              </a:spcAft>
              <a:buFont typeface="Arial" panose="020B0604020202020204" pitchFamily="34" charset="0"/>
              <a:buChar char="•"/>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YR2</a:t>
            </a:r>
          </a:p>
        </p:txBody>
      </p:sp>
      <p:sp>
        <p:nvSpPr>
          <p:cNvPr id="79" name="Text Placeholder 4">
            <a:extLst>
              <a:ext uri="{FF2B5EF4-FFF2-40B4-BE49-F238E27FC236}">
                <a16:creationId xmlns:a16="http://schemas.microsoft.com/office/drawing/2014/main" id="{93838E21-DCBD-4BF3-A56B-1B0AC1845ACF}"/>
              </a:ext>
            </a:extLst>
          </p:cNvPr>
          <p:cNvSpPr txBox="1">
            <a:spLocks/>
          </p:cNvSpPr>
          <p:nvPr/>
        </p:nvSpPr>
        <p:spPr>
          <a:xfrm>
            <a:off x="4987250" y="3923283"/>
            <a:ext cx="1836000" cy="180000"/>
          </a:xfrm>
          <a:prstGeom prst="rect">
            <a:avLst/>
          </a:prstGeom>
          <a:solidFill>
            <a:schemeClr val="bg1">
              <a:lumMod val="95000"/>
            </a:schemeClr>
          </a:solidFill>
          <a:ln>
            <a:solidFill>
              <a:schemeClr val="bg1">
                <a:lumMod val="95000"/>
              </a:schemeClr>
            </a:solidFill>
          </a:ln>
        </p:spPr>
        <p:txBody>
          <a:bodyPr vert="horz" lIns="0" tIns="0" rIns="0" bIns="0" rtlCol="0" anchor="ctr">
            <a:noAutofit/>
          </a:bodyPr>
          <a:lstStyle>
            <a:defPPr>
              <a:defRPr lang="en-US"/>
            </a:defPPr>
            <a:lvl1pPr indent="0" algn="ctr">
              <a:lnSpc>
                <a:spcPct val="100000"/>
              </a:lnSpc>
              <a:spcBef>
                <a:spcPts val="1000"/>
              </a:spcBef>
              <a:spcAft>
                <a:spcPts val="500"/>
              </a:spcAft>
              <a:buClr>
                <a:schemeClr val="accent1"/>
              </a:buClr>
              <a:buFont typeface="Arial" panose="020B0604020202020204" pitchFamily="34" charset="0"/>
              <a:buNone/>
              <a:defRPr sz="1400" b="1">
                <a:solidFill>
                  <a:schemeClr val="tx1">
                    <a:lumMod val="75000"/>
                    <a:lumOff val="25000"/>
                  </a:schemeClr>
                </a:solidFill>
              </a:defRPr>
            </a:lvl1pPr>
            <a:lvl2pPr marL="542925" indent="-276225">
              <a:lnSpc>
                <a:spcPct val="100000"/>
              </a:lnSpc>
              <a:spcBef>
                <a:spcPts val="500"/>
              </a:spcBef>
              <a:spcAft>
                <a:spcPts val="500"/>
              </a:spcAft>
              <a:buFont typeface="Arial" panose="020B0604020202020204" pitchFamily="34" charset="0"/>
              <a:buChar char="•"/>
              <a:defRPr sz="1600">
                <a:solidFill>
                  <a:schemeClr val="tx2"/>
                </a:solidFill>
              </a:defRPr>
            </a:lvl2pPr>
            <a:lvl3pPr marL="809625" indent="-266700">
              <a:lnSpc>
                <a:spcPct val="100000"/>
              </a:lnSpc>
              <a:spcBef>
                <a:spcPts val="500"/>
              </a:spcBef>
              <a:spcAft>
                <a:spcPts val="500"/>
              </a:spcAft>
              <a:buFont typeface="Arial" panose="020B0604020202020204" pitchFamily="34" charset="0"/>
              <a:buChar char="•"/>
              <a:defRPr sz="1600">
                <a:solidFill>
                  <a:schemeClr val="tx2"/>
                </a:solidFill>
              </a:defRPr>
            </a:lvl3pPr>
            <a:lvl4pPr marL="1076325" indent="-266700">
              <a:lnSpc>
                <a:spcPct val="100000"/>
              </a:lnSpc>
              <a:spcBef>
                <a:spcPts val="500"/>
              </a:spcBef>
              <a:spcAft>
                <a:spcPts val="500"/>
              </a:spcAft>
              <a:buFont typeface="Arial" panose="020B0604020202020204" pitchFamily="34" charset="0"/>
              <a:buChar char="•"/>
              <a:defRPr sz="1400">
                <a:solidFill>
                  <a:schemeClr val="tx2"/>
                </a:solidFill>
              </a:defRPr>
            </a:lvl4pPr>
            <a:lvl5pPr marL="1343025" indent="-266700">
              <a:lnSpc>
                <a:spcPct val="100000"/>
              </a:lnSpc>
              <a:spcBef>
                <a:spcPts val="500"/>
              </a:spcBef>
              <a:spcAft>
                <a:spcPts val="500"/>
              </a:spcAft>
              <a:buFont typeface="Arial" panose="020B0604020202020204" pitchFamily="34" charset="0"/>
              <a:buChar char="•"/>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YR3</a:t>
            </a:r>
          </a:p>
        </p:txBody>
      </p:sp>
      <p:sp>
        <p:nvSpPr>
          <p:cNvPr id="80" name="Text Placeholder 4">
            <a:extLst>
              <a:ext uri="{FF2B5EF4-FFF2-40B4-BE49-F238E27FC236}">
                <a16:creationId xmlns:a16="http://schemas.microsoft.com/office/drawing/2014/main" id="{93838E21-DCBD-4BF3-A56B-1B0AC1845ACF}"/>
              </a:ext>
            </a:extLst>
          </p:cNvPr>
          <p:cNvSpPr txBox="1">
            <a:spLocks/>
          </p:cNvSpPr>
          <p:nvPr/>
        </p:nvSpPr>
        <p:spPr>
          <a:xfrm>
            <a:off x="8746810" y="3923283"/>
            <a:ext cx="1836000" cy="180000"/>
          </a:xfrm>
          <a:prstGeom prst="rect">
            <a:avLst/>
          </a:prstGeom>
          <a:solidFill>
            <a:schemeClr val="bg1">
              <a:lumMod val="95000"/>
            </a:schemeClr>
          </a:solidFill>
          <a:ln>
            <a:solidFill>
              <a:schemeClr val="bg1">
                <a:lumMod val="95000"/>
              </a:schemeClr>
            </a:solidFill>
          </a:ln>
        </p:spPr>
        <p:txBody>
          <a:bodyPr vert="horz" lIns="0" tIns="0" rIns="0" bIns="0" rtlCol="0" anchor="ctr">
            <a:noAutofit/>
          </a:bodyPr>
          <a:lstStyle>
            <a:lvl1pPr indent="0" algn="ctr">
              <a:lnSpc>
                <a:spcPct val="100000"/>
              </a:lnSpc>
              <a:spcBef>
                <a:spcPts val="1000"/>
              </a:spcBef>
              <a:spcAft>
                <a:spcPts val="500"/>
              </a:spcAft>
              <a:buClr>
                <a:schemeClr val="accent1"/>
              </a:buClr>
              <a:buFont typeface="Arial" panose="020B0604020202020204" pitchFamily="34" charset="0"/>
              <a:buNone/>
              <a:defRPr sz="1400" b="1">
                <a:solidFill>
                  <a:schemeClr val="tx1">
                    <a:lumMod val="75000"/>
                    <a:lumOff val="25000"/>
                  </a:schemeClr>
                </a:solidFill>
              </a:defRPr>
            </a:lvl1pPr>
            <a:lvl2pPr marL="542925" indent="-276225">
              <a:lnSpc>
                <a:spcPct val="100000"/>
              </a:lnSpc>
              <a:spcBef>
                <a:spcPts val="500"/>
              </a:spcBef>
              <a:spcAft>
                <a:spcPts val="500"/>
              </a:spcAft>
              <a:buFont typeface="Arial" panose="020B0604020202020204" pitchFamily="34" charset="0"/>
              <a:buChar char="•"/>
              <a:defRPr sz="1600">
                <a:solidFill>
                  <a:schemeClr val="tx2"/>
                </a:solidFill>
              </a:defRPr>
            </a:lvl2pPr>
            <a:lvl3pPr marL="809625" indent="-266700">
              <a:lnSpc>
                <a:spcPct val="100000"/>
              </a:lnSpc>
              <a:spcBef>
                <a:spcPts val="500"/>
              </a:spcBef>
              <a:spcAft>
                <a:spcPts val="500"/>
              </a:spcAft>
              <a:buFont typeface="Arial" panose="020B0604020202020204" pitchFamily="34" charset="0"/>
              <a:buChar char="•"/>
              <a:defRPr sz="1600">
                <a:solidFill>
                  <a:schemeClr val="tx2"/>
                </a:solidFill>
              </a:defRPr>
            </a:lvl3pPr>
            <a:lvl4pPr marL="1076325" indent="-266700">
              <a:lnSpc>
                <a:spcPct val="100000"/>
              </a:lnSpc>
              <a:spcBef>
                <a:spcPts val="500"/>
              </a:spcBef>
              <a:spcAft>
                <a:spcPts val="500"/>
              </a:spcAft>
              <a:buFont typeface="Arial" panose="020B0604020202020204" pitchFamily="34" charset="0"/>
              <a:buChar char="•"/>
              <a:defRPr sz="1400">
                <a:solidFill>
                  <a:schemeClr val="tx2"/>
                </a:solidFill>
              </a:defRPr>
            </a:lvl4pPr>
            <a:lvl5pPr marL="1343025" indent="-266700">
              <a:lnSpc>
                <a:spcPct val="100000"/>
              </a:lnSpc>
              <a:spcBef>
                <a:spcPts val="500"/>
              </a:spcBef>
              <a:spcAft>
                <a:spcPts val="500"/>
              </a:spcAft>
              <a:buFont typeface="Arial" panose="020B0604020202020204" pitchFamily="34" charset="0"/>
              <a:buChar char="•"/>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YR5</a:t>
            </a:r>
          </a:p>
        </p:txBody>
      </p:sp>
      <p:cxnSp>
        <p:nvCxnSpPr>
          <p:cNvPr id="86" name="Straight Arrow Connector 85">
            <a:extLst>
              <a:ext uri="{FF2B5EF4-FFF2-40B4-BE49-F238E27FC236}">
                <a16:creationId xmlns:a16="http://schemas.microsoft.com/office/drawing/2014/main" id="{8C361AC5-6734-49E5-8506-3F22C2DF6856}"/>
              </a:ext>
              <a:ext uri="{C183D7F6-B498-43B3-948B-1728B52AA6E4}">
                <adec:decorative xmlns:adec="http://schemas.microsoft.com/office/drawing/2017/decorative" val="1"/>
              </a:ext>
            </a:extLst>
          </p:cNvPr>
          <p:cNvCxnSpPr>
            <a:cxnSpLocks/>
          </p:cNvCxnSpPr>
          <p:nvPr/>
        </p:nvCxnSpPr>
        <p:spPr>
          <a:xfrm flipH="1">
            <a:off x="4945319" y="2728277"/>
            <a:ext cx="1" cy="756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5812E1FC-611B-8398-D098-FC53EDFB5718}"/>
              </a:ext>
              <a:ext uri="{C183D7F6-B498-43B3-948B-1728B52AA6E4}">
                <adec:decorative xmlns:adec="http://schemas.microsoft.com/office/drawing/2017/decorative" val="1"/>
              </a:ext>
            </a:extLst>
          </p:cNvPr>
          <p:cNvCxnSpPr>
            <a:cxnSpLocks/>
          </p:cNvCxnSpPr>
          <p:nvPr/>
        </p:nvCxnSpPr>
        <p:spPr>
          <a:xfrm rot="10800000" flipH="1">
            <a:off x="774805" y="4168955"/>
            <a:ext cx="1" cy="43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Text Placeholder 30">
            <a:extLst>
              <a:ext uri="{FF2B5EF4-FFF2-40B4-BE49-F238E27FC236}">
                <a16:creationId xmlns:a16="http://schemas.microsoft.com/office/drawing/2014/main" id="{5015DF09-BE34-09D9-AE50-2E5EB1BD7946}"/>
              </a:ext>
            </a:extLst>
          </p:cNvPr>
          <p:cNvSpPr txBox="1">
            <a:spLocks/>
          </p:cNvSpPr>
          <p:nvPr/>
        </p:nvSpPr>
        <p:spPr>
          <a:xfrm>
            <a:off x="4379435" y="1944012"/>
            <a:ext cx="1141756" cy="784265"/>
          </a:xfrm>
          <a:prstGeom prst="rect">
            <a:avLst/>
          </a:prstGeom>
          <a:solidFill>
            <a:schemeClr val="bg1">
              <a:lumMod val="95000"/>
            </a:schemeClr>
          </a:solidFill>
          <a:ln>
            <a:solidFill>
              <a:schemeClr val="accent1"/>
            </a:solidFill>
          </a:ln>
        </p:spPr>
        <p:txBody>
          <a:bodyPr vert="horz" lIns="0" tIns="36000" rIns="0" bIns="0" rtlCol="0" anchor="t">
            <a:noAutofit/>
          </a:bodyPr>
          <a:lstStyle>
            <a:lvl1pPr indent="0" algn="ctr">
              <a:lnSpc>
                <a:spcPct val="100000"/>
              </a:lnSpc>
              <a:spcBef>
                <a:spcPts val="0"/>
              </a:spcBef>
              <a:spcAft>
                <a:spcPts val="0"/>
              </a:spcAft>
              <a:buClr>
                <a:schemeClr val="accent1"/>
              </a:buClr>
              <a:buFont typeface="Arial" panose="020B0604020202020204" pitchFamily="34" charset="0"/>
              <a:buNone/>
              <a:defRPr sz="1400">
                <a:solidFill>
                  <a:schemeClr val="tx1">
                    <a:lumMod val="75000"/>
                    <a:lumOff val="25000"/>
                  </a:schemeClr>
                </a:solidFill>
              </a:defRPr>
            </a:lvl1pPr>
            <a:lvl2pPr marL="542925" indent="-276225">
              <a:lnSpc>
                <a:spcPct val="100000"/>
              </a:lnSpc>
              <a:spcBef>
                <a:spcPts val="500"/>
              </a:spcBef>
              <a:spcAft>
                <a:spcPts val="500"/>
              </a:spcAft>
              <a:buFont typeface="Arial" panose="020B0604020202020204" pitchFamily="34" charset="0"/>
              <a:buChar char="•"/>
              <a:defRPr sz="1600">
                <a:solidFill>
                  <a:schemeClr val="tx2"/>
                </a:solidFill>
              </a:defRPr>
            </a:lvl2pPr>
            <a:lvl3pPr marL="809625" indent="-266700">
              <a:lnSpc>
                <a:spcPct val="100000"/>
              </a:lnSpc>
              <a:spcBef>
                <a:spcPts val="500"/>
              </a:spcBef>
              <a:spcAft>
                <a:spcPts val="500"/>
              </a:spcAft>
              <a:buFont typeface="Arial" panose="020B0604020202020204" pitchFamily="34" charset="0"/>
              <a:buChar char="•"/>
              <a:defRPr sz="1600">
                <a:solidFill>
                  <a:schemeClr val="tx2"/>
                </a:solidFill>
              </a:defRPr>
            </a:lvl3pPr>
            <a:lvl4pPr marL="1076325" indent="-266700">
              <a:lnSpc>
                <a:spcPct val="100000"/>
              </a:lnSpc>
              <a:spcBef>
                <a:spcPts val="500"/>
              </a:spcBef>
              <a:spcAft>
                <a:spcPts val="500"/>
              </a:spcAft>
              <a:buFont typeface="Arial" panose="020B0604020202020204" pitchFamily="34" charset="0"/>
              <a:buChar char="•"/>
              <a:defRPr sz="1400">
                <a:solidFill>
                  <a:schemeClr val="tx2"/>
                </a:solidFill>
              </a:defRPr>
            </a:lvl4pPr>
            <a:lvl5pPr marL="1343025" indent="-266700">
              <a:lnSpc>
                <a:spcPct val="100000"/>
              </a:lnSpc>
              <a:spcBef>
                <a:spcPts val="500"/>
              </a:spcBef>
              <a:spcAft>
                <a:spcPts val="500"/>
              </a:spcAft>
              <a:buFont typeface="Arial" panose="020B0604020202020204" pitchFamily="34" charset="0"/>
              <a:buChar char="•"/>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dirty="0">
                <a:solidFill>
                  <a:srgbClr val="0070C0"/>
                </a:solidFill>
              </a:rPr>
              <a:t>40k Accounts, 744000 Ads &amp; 1050k visitors per month</a:t>
            </a:r>
          </a:p>
        </p:txBody>
      </p:sp>
      <p:sp>
        <p:nvSpPr>
          <p:cNvPr id="85" name="Rectangle 84">
            <a:extLst>
              <a:ext uri="{FF2B5EF4-FFF2-40B4-BE49-F238E27FC236}">
                <a16:creationId xmlns:a16="http://schemas.microsoft.com/office/drawing/2014/main" id="{C7CDDAFB-B486-AC37-08AD-44AE0086BE73}"/>
              </a:ext>
            </a:extLst>
          </p:cNvPr>
          <p:cNvSpPr>
            <a:spLocks noGrp="1" noRot="1" noMove="1" noResize="1" noEditPoints="1" noAdjustHandles="1" noChangeArrowheads="1" noChangeShapeType="1"/>
          </p:cNvSpPr>
          <p:nvPr/>
        </p:nvSpPr>
        <p:spPr>
          <a:xfrm>
            <a:off x="10800" y="10800"/>
            <a:ext cx="12171600" cy="1080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dirty="0"/>
          </a:p>
        </p:txBody>
      </p:sp>
      <p:sp>
        <p:nvSpPr>
          <p:cNvPr id="89" name="Title 3">
            <a:extLst>
              <a:ext uri="{FF2B5EF4-FFF2-40B4-BE49-F238E27FC236}">
                <a16:creationId xmlns:a16="http://schemas.microsoft.com/office/drawing/2014/main" id="{1B6841E3-DFA2-580A-215A-3941F8F3A7D0}"/>
              </a:ext>
            </a:extLst>
          </p:cNvPr>
          <p:cNvSpPr txBox="1">
            <a:spLocks/>
          </p:cNvSpPr>
          <p:nvPr/>
        </p:nvSpPr>
        <p:spPr bwMode="ltGray">
          <a:xfrm>
            <a:off x="375417" y="190800"/>
            <a:ext cx="7200000" cy="720000"/>
          </a:xfrm>
          <a:prstGeom prst="rect">
            <a:avLst/>
          </a:prstGeom>
        </p:spPr>
        <p:txBody>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r>
              <a:rPr lang="en-US" dirty="0">
                <a:solidFill>
                  <a:schemeClr val="bg1"/>
                </a:solidFill>
              </a:rPr>
              <a:t>Milestones</a:t>
            </a:r>
          </a:p>
        </p:txBody>
      </p:sp>
      <p:cxnSp>
        <p:nvCxnSpPr>
          <p:cNvPr id="90" name="Straight Connector 89">
            <a:extLst>
              <a:ext uri="{FF2B5EF4-FFF2-40B4-BE49-F238E27FC236}">
                <a16:creationId xmlns:a16="http://schemas.microsoft.com/office/drawing/2014/main" id="{366B06C4-34AC-6C96-E487-4EE2D95A5FC9}"/>
              </a:ext>
              <a:ext uri="{C183D7F6-B498-43B3-948B-1728B52AA6E4}">
                <adec:decorative xmlns:adec="http://schemas.microsoft.com/office/drawing/2017/decorative" val="1"/>
              </a:ext>
            </a:extLst>
          </p:cNvPr>
          <p:cNvCxnSpPr>
            <a:cxnSpLocks/>
          </p:cNvCxnSpPr>
          <p:nvPr/>
        </p:nvCxnSpPr>
        <p:spPr bwMode="ltGray">
          <a:xfrm>
            <a:off x="441725" y="976564"/>
            <a:ext cx="720000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37677D69-6DFA-73DA-1F65-517F89C8BBB5}"/>
              </a:ext>
              <a:ext uri="{C183D7F6-B498-43B3-948B-1728B52AA6E4}">
                <adec:decorative xmlns:adec="http://schemas.microsoft.com/office/drawing/2017/decorative" val="1"/>
              </a:ext>
            </a:extLst>
          </p:cNvPr>
          <p:cNvCxnSpPr>
            <a:cxnSpLocks/>
          </p:cNvCxnSpPr>
          <p:nvPr/>
        </p:nvCxnSpPr>
        <p:spPr>
          <a:xfrm flipH="1">
            <a:off x="3225287" y="2728277"/>
            <a:ext cx="1" cy="756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1" name="Text Placeholder 30">
            <a:extLst>
              <a:ext uri="{FF2B5EF4-FFF2-40B4-BE49-F238E27FC236}">
                <a16:creationId xmlns:a16="http://schemas.microsoft.com/office/drawing/2014/main" id="{8E274D33-EEAF-1FD9-7C5A-C060E69DB8C2}"/>
              </a:ext>
            </a:extLst>
          </p:cNvPr>
          <p:cNvSpPr txBox="1">
            <a:spLocks/>
          </p:cNvSpPr>
          <p:nvPr/>
        </p:nvSpPr>
        <p:spPr>
          <a:xfrm>
            <a:off x="2867928" y="1944012"/>
            <a:ext cx="714723" cy="784265"/>
          </a:xfrm>
          <a:prstGeom prst="rect">
            <a:avLst/>
          </a:prstGeom>
          <a:solidFill>
            <a:srgbClr val="FF0000"/>
          </a:solidFill>
          <a:ln>
            <a:solidFill>
              <a:srgbClr val="FF0000"/>
            </a:solidFill>
          </a:ln>
        </p:spPr>
        <p:txBody>
          <a:bodyPr vert="horz" lIns="0" tIns="36000" rIns="0" bIns="0" rtlCol="0" anchor="t">
            <a:noAutofit/>
          </a:bodyPr>
          <a:lstStyle>
            <a:lvl1pPr indent="0" algn="ctr">
              <a:lnSpc>
                <a:spcPct val="100000"/>
              </a:lnSpc>
              <a:spcBef>
                <a:spcPts val="0"/>
              </a:spcBef>
              <a:spcAft>
                <a:spcPts val="0"/>
              </a:spcAft>
              <a:buClr>
                <a:schemeClr val="accent1"/>
              </a:buClr>
              <a:buFont typeface="Arial" panose="020B0604020202020204" pitchFamily="34" charset="0"/>
              <a:buNone/>
              <a:defRPr sz="1400">
                <a:solidFill>
                  <a:schemeClr val="tx1">
                    <a:lumMod val="75000"/>
                    <a:lumOff val="25000"/>
                  </a:schemeClr>
                </a:solidFill>
              </a:defRPr>
            </a:lvl1pPr>
            <a:lvl2pPr marL="542925" indent="-276225">
              <a:lnSpc>
                <a:spcPct val="100000"/>
              </a:lnSpc>
              <a:spcBef>
                <a:spcPts val="500"/>
              </a:spcBef>
              <a:spcAft>
                <a:spcPts val="500"/>
              </a:spcAft>
              <a:buFont typeface="Arial" panose="020B0604020202020204" pitchFamily="34" charset="0"/>
              <a:buChar char="•"/>
              <a:defRPr sz="1600">
                <a:solidFill>
                  <a:schemeClr val="tx2"/>
                </a:solidFill>
              </a:defRPr>
            </a:lvl2pPr>
            <a:lvl3pPr marL="809625" indent="-266700">
              <a:lnSpc>
                <a:spcPct val="100000"/>
              </a:lnSpc>
              <a:spcBef>
                <a:spcPts val="500"/>
              </a:spcBef>
              <a:spcAft>
                <a:spcPts val="500"/>
              </a:spcAft>
              <a:buFont typeface="Arial" panose="020B0604020202020204" pitchFamily="34" charset="0"/>
              <a:buChar char="•"/>
              <a:defRPr sz="1600">
                <a:solidFill>
                  <a:schemeClr val="tx2"/>
                </a:solidFill>
              </a:defRPr>
            </a:lvl3pPr>
            <a:lvl4pPr marL="1076325" indent="-266700">
              <a:lnSpc>
                <a:spcPct val="100000"/>
              </a:lnSpc>
              <a:spcBef>
                <a:spcPts val="500"/>
              </a:spcBef>
              <a:spcAft>
                <a:spcPts val="500"/>
              </a:spcAft>
              <a:buFont typeface="Arial" panose="020B0604020202020204" pitchFamily="34" charset="0"/>
              <a:buChar char="•"/>
              <a:defRPr sz="1400">
                <a:solidFill>
                  <a:schemeClr val="tx2"/>
                </a:solidFill>
              </a:defRPr>
            </a:lvl4pPr>
            <a:lvl5pPr marL="1343025" indent="-266700">
              <a:lnSpc>
                <a:spcPct val="100000"/>
              </a:lnSpc>
              <a:spcBef>
                <a:spcPts val="500"/>
              </a:spcBef>
              <a:spcAft>
                <a:spcPts val="500"/>
              </a:spcAft>
              <a:buFont typeface="Arial" panose="020B0604020202020204" pitchFamily="34" charset="0"/>
              <a:buChar char="•"/>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dirty="0">
                <a:solidFill>
                  <a:schemeClr val="bg1"/>
                </a:solidFill>
              </a:rPr>
              <a:t>Complete burn of seed capital</a:t>
            </a:r>
          </a:p>
        </p:txBody>
      </p:sp>
      <p:sp>
        <p:nvSpPr>
          <p:cNvPr id="17" name="Text Placeholder 30">
            <a:extLst>
              <a:ext uri="{FF2B5EF4-FFF2-40B4-BE49-F238E27FC236}">
                <a16:creationId xmlns:a16="http://schemas.microsoft.com/office/drawing/2014/main" id="{14E36FDB-66C5-82D8-4555-32921D200EFC}"/>
              </a:ext>
            </a:extLst>
          </p:cNvPr>
          <p:cNvSpPr txBox="1">
            <a:spLocks/>
          </p:cNvSpPr>
          <p:nvPr/>
        </p:nvSpPr>
        <p:spPr>
          <a:xfrm>
            <a:off x="516500" y="1945701"/>
            <a:ext cx="1368000" cy="246221"/>
          </a:xfrm>
          <a:prstGeom prst="rect">
            <a:avLst/>
          </a:prstGeom>
          <a:solidFill>
            <a:schemeClr val="bg1">
              <a:lumMod val="95000"/>
            </a:schemeClr>
          </a:solidFill>
          <a:ln>
            <a:solidFill>
              <a:srgbClr val="00B050"/>
            </a:solidFill>
          </a:ln>
        </p:spPr>
        <p:txBody>
          <a:bodyPr vert="horz" lIns="0" tIns="36000" rIns="0" bIns="0" rtlCol="0" anchor="t">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6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pPr>
            <a:r>
              <a:rPr lang="en-US" sz="1100" dirty="0">
                <a:solidFill>
                  <a:srgbClr val="00B050"/>
                </a:solidFill>
              </a:rPr>
              <a:t>Seed fund </a:t>
            </a:r>
            <a:r>
              <a:rPr lang="en-US" sz="1100" u="sng" dirty="0">
                <a:solidFill>
                  <a:srgbClr val="00B050"/>
                </a:solidFill>
              </a:rPr>
              <a:t>USD 300k</a:t>
            </a:r>
            <a:endParaRPr lang="en-US" sz="1100" dirty="0">
              <a:solidFill>
                <a:srgbClr val="00B050"/>
              </a:solidFill>
            </a:endParaRPr>
          </a:p>
        </p:txBody>
      </p:sp>
      <p:cxnSp>
        <p:nvCxnSpPr>
          <p:cNvPr id="3" name="Straight Arrow Connector 2">
            <a:extLst>
              <a:ext uri="{FF2B5EF4-FFF2-40B4-BE49-F238E27FC236}">
                <a16:creationId xmlns:a16="http://schemas.microsoft.com/office/drawing/2014/main" id="{654D5036-5242-1B81-10DA-3B3636F32CD8}"/>
              </a:ext>
              <a:ext uri="{C183D7F6-B498-43B3-948B-1728B52AA6E4}">
                <adec:decorative xmlns:adec="http://schemas.microsoft.com/office/drawing/2017/decorative" val="1"/>
              </a:ext>
            </a:extLst>
          </p:cNvPr>
          <p:cNvCxnSpPr>
            <a:cxnSpLocks/>
          </p:cNvCxnSpPr>
          <p:nvPr/>
        </p:nvCxnSpPr>
        <p:spPr>
          <a:xfrm flipH="1">
            <a:off x="10589602" y="2736841"/>
            <a:ext cx="1" cy="756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 Placeholder 30">
            <a:extLst>
              <a:ext uri="{FF2B5EF4-FFF2-40B4-BE49-F238E27FC236}">
                <a16:creationId xmlns:a16="http://schemas.microsoft.com/office/drawing/2014/main" id="{07B9958A-B6B9-B618-5B04-9CB280E704F7}"/>
              </a:ext>
            </a:extLst>
          </p:cNvPr>
          <p:cNvSpPr txBox="1">
            <a:spLocks/>
          </p:cNvSpPr>
          <p:nvPr/>
        </p:nvSpPr>
        <p:spPr>
          <a:xfrm>
            <a:off x="10004099" y="1952576"/>
            <a:ext cx="1188146" cy="784265"/>
          </a:xfrm>
          <a:prstGeom prst="rect">
            <a:avLst/>
          </a:prstGeom>
          <a:solidFill>
            <a:schemeClr val="bg1">
              <a:lumMod val="95000"/>
            </a:schemeClr>
          </a:solidFill>
          <a:ln>
            <a:solidFill>
              <a:schemeClr val="accent1"/>
            </a:solidFill>
          </a:ln>
        </p:spPr>
        <p:txBody>
          <a:bodyPr vert="horz" lIns="0" tIns="36000" rIns="0" bIns="0" rtlCol="0" anchor="t">
            <a:noAutofit/>
          </a:bodyPr>
          <a:lstStyle>
            <a:defPPr>
              <a:defRPr lang="en-US"/>
            </a:defPPr>
            <a:lvl1pPr indent="0" algn="ctr">
              <a:lnSpc>
                <a:spcPct val="100000"/>
              </a:lnSpc>
              <a:spcBef>
                <a:spcPts val="0"/>
              </a:spcBef>
              <a:spcAft>
                <a:spcPts val="0"/>
              </a:spcAft>
              <a:buClr>
                <a:schemeClr val="accent1"/>
              </a:buClr>
              <a:buFont typeface="Arial" panose="020B0604020202020204" pitchFamily="34" charset="0"/>
              <a:buNone/>
              <a:defRPr sz="1400">
                <a:solidFill>
                  <a:schemeClr val="tx1">
                    <a:lumMod val="75000"/>
                    <a:lumOff val="25000"/>
                  </a:schemeClr>
                </a:solidFill>
              </a:defRPr>
            </a:lvl1pPr>
            <a:lvl2pPr marL="542925" indent="-276225">
              <a:lnSpc>
                <a:spcPct val="100000"/>
              </a:lnSpc>
              <a:spcBef>
                <a:spcPts val="500"/>
              </a:spcBef>
              <a:spcAft>
                <a:spcPts val="500"/>
              </a:spcAft>
              <a:buFont typeface="Arial" panose="020B0604020202020204" pitchFamily="34" charset="0"/>
              <a:buChar char="•"/>
              <a:defRPr sz="1600">
                <a:solidFill>
                  <a:schemeClr val="tx2"/>
                </a:solidFill>
              </a:defRPr>
            </a:lvl2pPr>
            <a:lvl3pPr marL="809625" indent="-266700">
              <a:lnSpc>
                <a:spcPct val="100000"/>
              </a:lnSpc>
              <a:spcBef>
                <a:spcPts val="500"/>
              </a:spcBef>
              <a:spcAft>
                <a:spcPts val="500"/>
              </a:spcAft>
              <a:buFont typeface="Arial" panose="020B0604020202020204" pitchFamily="34" charset="0"/>
              <a:buChar char="•"/>
              <a:defRPr sz="1600">
                <a:solidFill>
                  <a:schemeClr val="tx2"/>
                </a:solidFill>
              </a:defRPr>
            </a:lvl3pPr>
            <a:lvl4pPr marL="1076325" indent="-266700">
              <a:lnSpc>
                <a:spcPct val="100000"/>
              </a:lnSpc>
              <a:spcBef>
                <a:spcPts val="500"/>
              </a:spcBef>
              <a:spcAft>
                <a:spcPts val="500"/>
              </a:spcAft>
              <a:buFont typeface="Arial" panose="020B0604020202020204" pitchFamily="34" charset="0"/>
              <a:buChar char="•"/>
              <a:defRPr sz="1400">
                <a:solidFill>
                  <a:schemeClr val="tx2"/>
                </a:solidFill>
              </a:defRPr>
            </a:lvl4pPr>
            <a:lvl5pPr marL="1343025" indent="-266700">
              <a:lnSpc>
                <a:spcPct val="100000"/>
              </a:lnSpc>
              <a:spcBef>
                <a:spcPts val="500"/>
              </a:spcBef>
              <a:spcAft>
                <a:spcPts val="500"/>
              </a:spcAft>
              <a:buFont typeface="Arial" panose="020B0604020202020204" pitchFamily="34" charset="0"/>
              <a:buChar char="•"/>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dirty="0">
                <a:solidFill>
                  <a:srgbClr val="0070C0"/>
                </a:solidFill>
              </a:rPr>
              <a:t>95k Accounts, 1.767m Ads &amp; 4.2m visitors per month)</a:t>
            </a:r>
          </a:p>
        </p:txBody>
      </p:sp>
    </p:spTree>
    <p:extLst>
      <p:ext uri="{BB962C8B-B14F-4D97-AF65-F5344CB8AC3E}">
        <p14:creationId xmlns:p14="http://schemas.microsoft.com/office/powerpoint/2010/main" val="3708042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FF3A11-7A05-49E2-E552-2BBE08F7EDE0}"/>
              </a:ext>
            </a:extLst>
          </p:cNvPr>
          <p:cNvSpPr>
            <a:spLocks noGrp="1" noRot="1" noMove="1" noResize="1" noEditPoints="1" noAdjustHandles="1" noChangeArrowheads="1" noChangeShapeType="1"/>
          </p:cNvSpPr>
          <p:nvPr/>
        </p:nvSpPr>
        <p:spPr>
          <a:xfrm>
            <a:off x="10800" y="10800"/>
            <a:ext cx="5400000" cy="67572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cxnSp>
        <p:nvCxnSpPr>
          <p:cNvPr id="4" name="Straight Connector 3">
            <a:extLst>
              <a:ext uri="{FF2B5EF4-FFF2-40B4-BE49-F238E27FC236}">
                <a16:creationId xmlns:a16="http://schemas.microsoft.com/office/drawing/2014/main" id="{DC202601-D7B1-0D89-0EF6-E6F903BC170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bwMode="ltGray">
          <a:xfrm>
            <a:off x="550800" y="2708241"/>
            <a:ext cx="432000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3" name="Title 3">
            <a:extLst>
              <a:ext uri="{FF2B5EF4-FFF2-40B4-BE49-F238E27FC236}">
                <a16:creationId xmlns:a16="http://schemas.microsoft.com/office/drawing/2014/main" id="{ADFE8072-1658-045F-1E4C-3D28615C5DB8}"/>
              </a:ext>
            </a:extLst>
          </p:cNvPr>
          <p:cNvSpPr txBox="1">
            <a:spLocks noGrp="1" noRot="1" noMove="1" noResize="1" noEditPoints="1" noAdjustHandles="1" noChangeArrowheads="1" noChangeShapeType="1"/>
          </p:cNvSpPr>
          <p:nvPr/>
        </p:nvSpPr>
        <p:spPr bwMode="ltGray">
          <a:xfrm>
            <a:off x="550800" y="912676"/>
            <a:ext cx="4320000" cy="1080000"/>
          </a:xfrm>
          <a:prstGeom prst="rect">
            <a:avLst/>
          </a:prstGeom>
        </p:spPr>
        <p:txBody>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algn="ctr"/>
            <a:r>
              <a:rPr lang="en-US" dirty="0">
                <a:solidFill>
                  <a:schemeClr val="bg1"/>
                </a:solidFill>
              </a:rPr>
              <a:t>Traction</a:t>
            </a:r>
          </a:p>
        </p:txBody>
      </p:sp>
      <p:sp>
        <p:nvSpPr>
          <p:cNvPr id="7" name="TextBox 6">
            <a:extLst>
              <a:ext uri="{FF2B5EF4-FFF2-40B4-BE49-F238E27FC236}">
                <a16:creationId xmlns:a16="http://schemas.microsoft.com/office/drawing/2014/main" id="{30F500F2-D2B0-86D7-8398-763F0B6F8AB5}"/>
              </a:ext>
            </a:extLst>
          </p:cNvPr>
          <p:cNvSpPr txBox="1">
            <a:spLocks noGrp="1" noRot="1" noMove="1" noResize="1" noEditPoints="1" noAdjustHandles="1" noChangeArrowheads="1" noChangeShapeType="1"/>
          </p:cNvSpPr>
          <p:nvPr/>
        </p:nvSpPr>
        <p:spPr>
          <a:xfrm>
            <a:off x="550800" y="3429764"/>
            <a:ext cx="4320000" cy="584775"/>
          </a:xfrm>
          <a:prstGeom prst="rect">
            <a:avLst/>
          </a:prstGeom>
          <a:noFill/>
          <a:ln>
            <a:noFill/>
          </a:ln>
        </p:spPr>
        <p:txBody>
          <a:bodyPr wrap="square">
            <a:spAutoFit/>
          </a:bodyPr>
          <a:lstStyle/>
          <a:p>
            <a:pPr algn="ctr"/>
            <a:r>
              <a:rPr lang="en-US" sz="1600" dirty="0">
                <a:solidFill>
                  <a:schemeClr val="bg1"/>
                </a:solidFill>
              </a:rPr>
              <a:t>Zurini digital advertising solution is now available in the Kenyan market</a:t>
            </a:r>
          </a:p>
        </p:txBody>
      </p:sp>
      <p:sp>
        <p:nvSpPr>
          <p:cNvPr id="6" name="TextBox 5">
            <a:extLst>
              <a:ext uri="{FF2B5EF4-FFF2-40B4-BE49-F238E27FC236}">
                <a16:creationId xmlns:a16="http://schemas.microsoft.com/office/drawing/2014/main" id="{7D4498A8-ADC9-1C29-D6C5-E09EB6989D32}"/>
              </a:ext>
            </a:extLst>
          </p:cNvPr>
          <p:cNvSpPr txBox="1"/>
          <p:nvPr/>
        </p:nvSpPr>
        <p:spPr>
          <a:xfrm>
            <a:off x="6022718" y="1150705"/>
            <a:ext cx="5690400" cy="4777483"/>
          </a:xfrm>
          <a:prstGeom prst="rect">
            <a:avLst/>
          </a:prstGeom>
        </p:spPr>
        <p:txBody>
          <a:bodyPr/>
          <a:lstStyle>
            <a:defPPr>
              <a:defRPr lang="en-US"/>
            </a:defPPr>
            <a:lvl1pPr indent="0">
              <a:lnSpc>
                <a:spcPct val="100000"/>
              </a:lnSpc>
              <a:spcBef>
                <a:spcPts val="1000"/>
              </a:spcBef>
              <a:spcAft>
                <a:spcPts val="500"/>
              </a:spcAft>
              <a:buClr>
                <a:schemeClr val="accent1"/>
              </a:buClr>
              <a:buFont typeface="Arial" panose="020B0604020202020204" pitchFamily="34" charset="0"/>
              <a:buNone/>
              <a:defRPr sz="1400">
                <a:solidFill>
                  <a:schemeClr val="tx2"/>
                </a:solidFill>
              </a:defRPr>
            </a:lvl1pPr>
            <a:lvl2pPr marL="542925" lvl="1" indent="-276225">
              <a:lnSpc>
                <a:spcPct val="100000"/>
              </a:lnSpc>
              <a:spcBef>
                <a:spcPts val="500"/>
              </a:spcBef>
              <a:spcAft>
                <a:spcPts val="500"/>
              </a:spcAft>
              <a:buFont typeface="Arial" panose="020B0604020202020204" pitchFamily="34" charset="0"/>
              <a:buChar char="•"/>
              <a:defRPr sz="1400">
                <a:solidFill>
                  <a:schemeClr val="tx2"/>
                </a:solidFill>
              </a:defRPr>
            </a:lvl2pPr>
            <a:lvl3pPr marL="809625" indent="-266700">
              <a:lnSpc>
                <a:spcPct val="100000"/>
              </a:lnSpc>
              <a:spcBef>
                <a:spcPts val="500"/>
              </a:spcBef>
              <a:spcAft>
                <a:spcPts val="500"/>
              </a:spcAft>
              <a:buFont typeface="Arial" panose="020B0604020202020204" pitchFamily="34" charset="0"/>
              <a:buChar char="•"/>
              <a:defRPr sz="1600">
                <a:solidFill>
                  <a:schemeClr val="tx2"/>
                </a:solidFill>
              </a:defRPr>
            </a:lvl3pPr>
            <a:lvl4pPr marL="1076325" indent="-266700">
              <a:lnSpc>
                <a:spcPct val="100000"/>
              </a:lnSpc>
              <a:spcBef>
                <a:spcPts val="500"/>
              </a:spcBef>
              <a:spcAft>
                <a:spcPts val="500"/>
              </a:spcAft>
              <a:buFont typeface="Arial" panose="020B0604020202020204" pitchFamily="34" charset="0"/>
              <a:buChar char="•"/>
              <a:defRPr sz="1400">
                <a:solidFill>
                  <a:schemeClr val="tx2"/>
                </a:solidFill>
              </a:defRPr>
            </a:lvl4pPr>
            <a:lvl5pPr marL="1343025" indent="-266700">
              <a:lnSpc>
                <a:spcPct val="100000"/>
              </a:lnSpc>
              <a:spcBef>
                <a:spcPts val="500"/>
              </a:spcBef>
              <a:spcAft>
                <a:spcPts val="500"/>
              </a:spcAft>
              <a:buFont typeface="Arial" panose="020B0604020202020204" pitchFamily="34" charset="0"/>
              <a:buChar char="•"/>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spcBef>
                <a:spcPts val="600"/>
              </a:spcBef>
              <a:spcAft>
                <a:spcPts val="600"/>
              </a:spcAft>
              <a:buClr>
                <a:schemeClr val="tx1"/>
              </a:buClr>
              <a:buNone/>
            </a:pPr>
            <a:r>
              <a:rPr lang="en-US" dirty="0">
                <a:solidFill>
                  <a:schemeClr val="tx1"/>
                </a:solidFill>
              </a:rPr>
              <a:t>Progress and achievements to date</a:t>
            </a:r>
            <a:r>
              <a:rPr lang="en-US" sz="1400" dirty="0">
                <a:solidFill>
                  <a:schemeClr val="tx1"/>
                </a:solidFill>
              </a:rPr>
              <a:t>.</a:t>
            </a:r>
          </a:p>
          <a:p>
            <a:pPr marL="285750" indent="-285750">
              <a:spcBef>
                <a:spcPts val="600"/>
              </a:spcBef>
              <a:spcAft>
                <a:spcPts val="600"/>
              </a:spcAft>
              <a:buClr>
                <a:schemeClr val="tx1"/>
              </a:buClr>
              <a:buFont typeface="Arial" panose="020B0604020202020204" pitchFamily="34" charset="0"/>
              <a:buChar char="•"/>
            </a:pPr>
            <a:r>
              <a:rPr lang="en-US" sz="1400" dirty="0">
                <a:solidFill>
                  <a:schemeClr val="tx1"/>
                </a:solidFill>
              </a:rPr>
              <a:t>Beta version launched in October 2022. Testing done and proof of concept is complete</a:t>
            </a:r>
          </a:p>
          <a:p>
            <a:pPr marL="285750" indent="-285750">
              <a:spcBef>
                <a:spcPts val="600"/>
              </a:spcBef>
              <a:spcAft>
                <a:spcPts val="600"/>
              </a:spcAft>
              <a:buClr>
                <a:schemeClr val="tx1"/>
              </a:buClr>
              <a:buFont typeface="Arial" panose="020B0604020202020204" pitchFamily="34" charset="0"/>
              <a:buChar char="•"/>
            </a:pPr>
            <a:r>
              <a:rPr lang="en-US" sz="1400" dirty="0">
                <a:solidFill>
                  <a:schemeClr val="tx1"/>
                </a:solidFill>
              </a:rPr>
              <a:t>Bug fixing and upgrades from feedback completed in early April 2023 for both web and app versions</a:t>
            </a:r>
          </a:p>
          <a:p>
            <a:pPr marL="285750" indent="-285750">
              <a:spcBef>
                <a:spcPts val="600"/>
              </a:spcBef>
              <a:spcAft>
                <a:spcPts val="600"/>
              </a:spcAft>
              <a:buClr>
                <a:schemeClr val="tx1"/>
              </a:buClr>
              <a:buFont typeface="Arial" panose="020B0604020202020204" pitchFamily="34" charset="0"/>
              <a:buChar char="•"/>
            </a:pPr>
            <a:r>
              <a:rPr lang="en-US" dirty="0">
                <a:solidFill>
                  <a:schemeClr val="tx1"/>
                </a:solidFill>
              </a:rPr>
              <a:t>D</a:t>
            </a:r>
            <a:r>
              <a:rPr lang="en-US" sz="1400" dirty="0">
                <a:solidFill>
                  <a:schemeClr val="tx1"/>
                </a:solidFill>
              </a:rPr>
              <a:t>uring the best </a:t>
            </a:r>
            <a:r>
              <a:rPr lang="en-US" dirty="0">
                <a:solidFill>
                  <a:schemeClr val="tx1"/>
                </a:solidFill>
              </a:rPr>
              <a:t>testing period of Oct 2022 to Mar 2023, with minima marketing efforts Z</a:t>
            </a:r>
            <a:r>
              <a:rPr lang="en-US" sz="1400" dirty="0">
                <a:solidFill>
                  <a:schemeClr val="tx1"/>
                </a:solidFill>
              </a:rPr>
              <a:t>urini was able to attract: </a:t>
            </a:r>
          </a:p>
          <a:p>
            <a:pPr lvl="2">
              <a:spcBef>
                <a:spcPts val="600"/>
              </a:spcBef>
              <a:spcAft>
                <a:spcPts val="600"/>
              </a:spcAft>
              <a:buClr>
                <a:schemeClr val="tx1"/>
              </a:buClr>
              <a:buFont typeface="Wingdings" panose="05000000000000000000" pitchFamily="2" charset="2"/>
              <a:buChar char="ü"/>
            </a:pPr>
            <a:r>
              <a:rPr lang="en-US" sz="1400" dirty="0">
                <a:solidFill>
                  <a:schemeClr val="tx1"/>
                </a:solidFill>
              </a:rPr>
              <a:t>1060 products and services advertised</a:t>
            </a:r>
          </a:p>
          <a:p>
            <a:pPr lvl="2">
              <a:spcBef>
                <a:spcPts val="600"/>
              </a:spcBef>
              <a:spcAft>
                <a:spcPts val="600"/>
              </a:spcAft>
              <a:buClr>
                <a:schemeClr val="tx1"/>
              </a:buClr>
              <a:buFont typeface="Wingdings" panose="05000000000000000000" pitchFamily="2" charset="2"/>
              <a:buChar char="ü"/>
            </a:pPr>
            <a:r>
              <a:rPr lang="en-US" sz="1400" dirty="0">
                <a:solidFill>
                  <a:schemeClr val="tx1"/>
                </a:solidFill>
              </a:rPr>
              <a:t>600 visitors per month</a:t>
            </a:r>
          </a:p>
          <a:p>
            <a:pPr marL="285750" indent="-285750">
              <a:spcBef>
                <a:spcPts val="600"/>
              </a:spcBef>
              <a:spcAft>
                <a:spcPts val="600"/>
              </a:spcAft>
              <a:buClr>
                <a:schemeClr val="tx1"/>
              </a:buClr>
              <a:buFont typeface="Arial" panose="020B0604020202020204" pitchFamily="34" charset="0"/>
              <a:buChar char="•"/>
            </a:pPr>
            <a:r>
              <a:rPr lang="en-US" sz="1400" dirty="0">
                <a:solidFill>
                  <a:schemeClr val="tx1"/>
                </a:solidFill>
              </a:rPr>
              <a:t>Upgraded version released mid April 2023</a:t>
            </a:r>
          </a:p>
          <a:p>
            <a:pPr marL="285750" indent="-285750">
              <a:spcBef>
                <a:spcPts val="600"/>
              </a:spcBef>
              <a:spcAft>
                <a:spcPts val="600"/>
              </a:spcAft>
              <a:buClr>
                <a:schemeClr val="tx1"/>
              </a:buClr>
              <a:buFont typeface="Arial" panose="020B0604020202020204" pitchFamily="34" charset="0"/>
              <a:buChar char="•"/>
            </a:pPr>
            <a:r>
              <a:rPr lang="en-US" sz="1400" dirty="0">
                <a:solidFill>
                  <a:schemeClr val="tx1"/>
                </a:solidFill>
              </a:rPr>
              <a:t>Google ads on website generating income </a:t>
            </a:r>
          </a:p>
          <a:p>
            <a:pPr marL="285750" indent="-285750">
              <a:spcBef>
                <a:spcPts val="600"/>
              </a:spcBef>
              <a:spcAft>
                <a:spcPts val="600"/>
              </a:spcAft>
              <a:buClr>
                <a:schemeClr val="tx1"/>
              </a:buClr>
              <a:buFont typeface="Arial" panose="020B0604020202020204" pitchFamily="34" charset="0"/>
              <a:buChar char="•"/>
            </a:pPr>
            <a:endParaRPr lang="en-US" sz="1400" dirty="0">
              <a:solidFill>
                <a:schemeClr val="tx1"/>
              </a:solidFill>
            </a:endParaRPr>
          </a:p>
          <a:p>
            <a:endParaRPr lang="en-US" dirty="0"/>
          </a:p>
        </p:txBody>
      </p:sp>
    </p:spTree>
    <p:extLst>
      <p:ext uri="{BB962C8B-B14F-4D97-AF65-F5344CB8AC3E}">
        <p14:creationId xmlns:p14="http://schemas.microsoft.com/office/powerpoint/2010/main" val="799908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5" name="Straight Connector 94">
            <a:extLst>
              <a:ext uri="{FF2B5EF4-FFF2-40B4-BE49-F238E27FC236}">
                <a16:creationId xmlns:a16="http://schemas.microsoft.com/office/drawing/2014/main" id="{80BC67F4-4E33-4709-9D60-593B322A8C48}"/>
              </a:ext>
              <a:ext uri="{C183D7F6-B498-43B3-948B-1728B52AA6E4}">
                <adec:decorative xmlns:adec="http://schemas.microsoft.com/office/drawing/2017/decorative" val="1"/>
              </a:ext>
            </a:extLst>
          </p:cNvPr>
          <p:cNvCxnSpPr>
            <a:cxnSpLocks/>
          </p:cNvCxnSpPr>
          <p:nvPr/>
        </p:nvCxnSpPr>
        <p:spPr>
          <a:xfrm>
            <a:off x="7875397" y="936060"/>
            <a:ext cx="1548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57D445D-9983-4AAC-8E68-88EA351CB22B}"/>
              </a:ext>
              <a:ext uri="{C183D7F6-B498-43B3-948B-1728B52AA6E4}">
                <adec:decorative xmlns:adec="http://schemas.microsoft.com/office/drawing/2017/decorative" val="1"/>
              </a:ext>
            </a:extLst>
          </p:cNvPr>
          <p:cNvCxnSpPr>
            <a:cxnSpLocks/>
          </p:cNvCxnSpPr>
          <p:nvPr/>
        </p:nvCxnSpPr>
        <p:spPr>
          <a:xfrm>
            <a:off x="7875397" y="2219264"/>
            <a:ext cx="1548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Picture 1" descr="A picture containing wall, person, person, indoor&#10;&#10;Description automatically generated">
            <a:extLst>
              <a:ext uri="{FF2B5EF4-FFF2-40B4-BE49-F238E27FC236}">
                <a16:creationId xmlns:a16="http://schemas.microsoft.com/office/drawing/2014/main" id="{88BA517C-D9E6-D925-BD37-6C9DE522619C}"/>
              </a:ext>
            </a:extLst>
          </p:cNvPr>
          <p:cNvPicPr>
            <a:picLocks noChangeAspect="1"/>
          </p:cNvPicPr>
          <p:nvPr/>
        </p:nvPicPr>
        <p:blipFill rotWithShape="1">
          <a:blip r:embed="rId3"/>
          <a:srcRect t="15269"/>
          <a:stretch/>
        </p:blipFill>
        <p:spPr>
          <a:xfrm>
            <a:off x="6297450" y="2031026"/>
            <a:ext cx="1038298" cy="1225749"/>
          </a:xfrm>
          <a:prstGeom prst="rect">
            <a:avLst/>
          </a:prstGeom>
        </p:spPr>
      </p:pic>
      <p:sp>
        <p:nvSpPr>
          <p:cNvPr id="22" name="Rectangle 21">
            <a:extLst>
              <a:ext uri="{FF2B5EF4-FFF2-40B4-BE49-F238E27FC236}">
                <a16:creationId xmlns:a16="http://schemas.microsoft.com/office/drawing/2014/main" id="{E22B00D2-53E4-9CA4-5643-D27EDA3081A3}"/>
              </a:ext>
            </a:extLst>
          </p:cNvPr>
          <p:cNvSpPr>
            <a:spLocks noGrp="1" noRot="1" noMove="1" noResize="1" noEditPoints="1" noAdjustHandles="1" noChangeArrowheads="1" noChangeShapeType="1"/>
          </p:cNvSpPr>
          <p:nvPr/>
        </p:nvSpPr>
        <p:spPr>
          <a:xfrm>
            <a:off x="10800" y="10800"/>
            <a:ext cx="5400000" cy="67572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dirty="0"/>
          </a:p>
        </p:txBody>
      </p:sp>
      <p:cxnSp>
        <p:nvCxnSpPr>
          <p:cNvPr id="23" name="Straight Connector 22">
            <a:extLst>
              <a:ext uri="{FF2B5EF4-FFF2-40B4-BE49-F238E27FC236}">
                <a16:creationId xmlns:a16="http://schemas.microsoft.com/office/drawing/2014/main" id="{59749CFD-0B56-805A-D5D7-DEAD2A5FF85E}"/>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bwMode="ltGray">
          <a:xfrm>
            <a:off x="550800" y="2712431"/>
            <a:ext cx="432000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24" name="Title 3">
            <a:extLst>
              <a:ext uri="{FF2B5EF4-FFF2-40B4-BE49-F238E27FC236}">
                <a16:creationId xmlns:a16="http://schemas.microsoft.com/office/drawing/2014/main" id="{C8A13D20-E112-42A5-DC29-5A47295DD27C}"/>
              </a:ext>
            </a:extLst>
          </p:cNvPr>
          <p:cNvSpPr txBox="1">
            <a:spLocks noGrp="1" noRot="1" noMove="1" noResize="1" noEditPoints="1" noAdjustHandles="1" noChangeArrowheads="1" noChangeShapeType="1"/>
          </p:cNvSpPr>
          <p:nvPr/>
        </p:nvSpPr>
        <p:spPr bwMode="ltGray">
          <a:xfrm>
            <a:off x="550800" y="912669"/>
            <a:ext cx="4320000" cy="1080000"/>
          </a:xfrm>
          <a:prstGeom prst="rect">
            <a:avLst/>
          </a:prstGeom>
        </p:spPr>
        <p:txBody>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algn="ctr"/>
            <a:r>
              <a:rPr lang="en-US" dirty="0">
                <a:solidFill>
                  <a:schemeClr val="bg1"/>
                </a:solidFill>
              </a:rPr>
              <a:t>Team</a:t>
            </a:r>
          </a:p>
        </p:txBody>
      </p:sp>
      <p:sp>
        <p:nvSpPr>
          <p:cNvPr id="28" name="TextBox 27">
            <a:extLst>
              <a:ext uri="{FF2B5EF4-FFF2-40B4-BE49-F238E27FC236}">
                <a16:creationId xmlns:a16="http://schemas.microsoft.com/office/drawing/2014/main" id="{953BE3AD-41DD-0C3F-58B6-B52D397FD385}"/>
              </a:ext>
            </a:extLst>
          </p:cNvPr>
          <p:cNvSpPr txBox="1"/>
          <p:nvPr/>
        </p:nvSpPr>
        <p:spPr>
          <a:xfrm>
            <a:off x="7787810" y="1919555"/>
            <a:ext cx="3457276" cy="1600438"/>
          </a:xfrm>
          <a:prstGeom prst="rect">
            <a:avLst/>
          </a:prstGeom>
          <a:noFill/>
        </p:spPr>
        <p:txBody>
          <a:bodyPr wrap="square">
            <a:spAutoFit/>
          </a:bodyPr>
          <a:lstStyle/>
          <a:p>
            <a:r>
              <a:rPr lang="en-US" sz="1400" b="1" dirty="0">
                <a:solidFill>
                  <a:schemeClr val="tx1">
                    <a:lumMod val="75000"/>
                    <a:lumOff val="25000"/>
                  </a:schemeClr>
                </a:solidFill>
              </a:rPr>
              <a:t>Geoffrey Kimani</a:t>
            </a:r>
          </a:p>
          <a:p>
            <a:endParaRPr lang="en-US" sz="1400" b="1" dirty="0">
              <a:solidFill>
                <a:schemeClr val="tx1">
                  <a:lumMod val="75000"/>
                  <a:lumOff val="25000"/>
                </a:schemeClr>
              </a:solidFill>
            </a:endParaRPr>
          </a:p>
          <a:p>
            <a:r>
              <a:rPr lang="en-US" sz="1400" dirty="0">
                <a:solidFill>
                  <a:schemeClr val="tx1">
                    <a:lumMod val="75000"/>
                    <a:lumOff val="25000"/>
                  </a:schemeClr>
                </a:solidFill>
              </a:rPr>
              <a:t>Over 20 years of management marketing and research experience. Will oversee business development, marketing, and administration</a:t>
            </a:r>
          </a:p>
          <a:p>
            <a:endParaRPr lang="en-US" sz="1400" b="1" dirty="0">
              <a:solidFill>
                <a:schemeClr val="tx1">
                  <a:lumMod val="75000"/>
                  <a:lumOff val="25000"/>
                </a:schemeClr>
              </a:solidFill>
            </a:endParaRPr>
          </a:p>
        </p:txBody>
      </p:sp>
      <p:sp>
        <p:nvSpPr>
          <p:cNvPr id="31" name="TextBox 30">
            <a:extLst>
              <a:ext uri="{FF2B5EF4-FFF2-40B4-BE49-F238E27FC236}">
                <a16:creationId xmlns:a16="http://schemas.microsoft.com/office/drawing/2014/main" id="{B707B112-97A8-A1F2-7EAE-30A92081963E}"/>
              </a:ext>
            </a:extLst>
          </p:cNvPr>
          <p:cNvSpPr txBox="1"/>
          <p:nvPr/>
        </p:nvSpPr>
        <p:spPr>
          <a:xfrm>
            <a:off x="7787810" y="607576"/>
            <a:ext cx="3457276" cy="1384995"/>
          </a:xfrm>
          <a:prstGeom prst="rect">
            <a:avLst/>
          </a:prstGeom>
          <a:noFill/>
        </p:spPr>
        <p:txBody>
          <a:bodyPr wrap="square">
            <a:spAutoFit/>
          </a:bodyPr>
          <a:lstStyle/>
          <a:p>
            <a:r>
              <a:rPr lang="en-US" sz="1400" b="1" dirty="0">
                <a:solidFill>
                  <a:schemeClr val="tx1">
                    <a:lumMod val="75000"/>
                    <a:lumOff val="25000"/>
                  </a:schemeClr>
                </a:solidFill>
              </a:rPr>
              <a:t>David Mburu</a:t>
            </a:r>
          </a:p>
          <a:p>
            <a:endParaRPr lang="en-US" sz="1400" b="1" dirty="0">
              <a:solidFill>
                <a:schemeClr val="tx1">
                  <a:lumMod val="75000"/>
                  <a:lumOff val="25000"/>
                </a:schemeClr>
              </a:solidFill>
            </a:endParaRPr>
          </a:p>
          <a:p>
            <a:r>
              <a:rPr lang="en-US" sz="1400" dirty="0">
                <a:solidFill>
                  <a:schemeClr val="tx1">
                    <a:lumMod val="75000"/>
                    <a:lumOff val="25000"/>
                  </a:schemeClr>
                </a:solidFill>
              </a:rPr>
              <a:t>Software engineer and code development expert. Will oversee technological developments and innovations </a:t>
            </a:r>
          </a:p>
          <a:p>
            <a:endParaRPr lang="en-US" sz="1400" b="1" dirty="0">
              <a:solidFill>
                <a:schemeClr val="tx1">
                  <a:lumMod val="75000"/>
                  <a:lumOff val="25000"/>
                </a:schemeClr>
              </a:solidFill>
            </a:endParaRPr>
          </a:p>
        </p:txBody>
      </p:sp>
      <p:sp>
        <p:nvSpPr>
          <p:cNvPr id="3" name="TextBox 2">
            <a:extLst>
              <a:ext uri="{FF2B5EF4-FFF2-40B4-BE49-F238E27FC236}">
                <a16:creationId xmlns:a16="http://schemas.microsoft.com/office/drawing/2014/main" id="{4F788E2E-E6A8-FC90-0A72-95E35D1C59D2}"/>
              </a:ext>
            </a:extLst>
          </p:cNvPr>
          <p:cNvSpPr txBox="1">
            <a:spLocks noGrp="1" noRot="1" noMove="1" noResize="1" noEditPoints="1" noAdjustHandles="1" noChangeArrowheads="1" noChangeShapeType="1"/>
          </p:cNvSpPr>
          <p:nvPr/>
        </p:nvSpPr>
        <p:spPr>
          <a:xfrm>
            <a:off x="550800" y="3429645"/>
            <a:ext cx="4320000" cy="1800000"/>
          </a:xfrm>
          <a:prstGeom prst="rect">
            <a:avLst/>
          </a:prstGeom>
          <a:noFill/>
          <a:ln>
            <a:noFill/>
          </a:ln>
        </p:spPr>
        <p:txBody>
          <a:bodyPr wrap="square">
            <a:spAutoFit/>
          </a:bodyPr>
          <a:lstStyle/>
          <a:p>
            <a:pPr algn="ctr"/>
            <a:r>
              <a:rPr lang="en-US" sz="1600" dirty="0">
                <a:solidFill>
                  <a:schemeClr val="bg1"/>
                </a:solidFill>
              </a:rPr>
              <a:t>Two founders with tech and business development skill set. To onboard strong team based on talent, passion and  professionalism</a:t>
            </a:r>
          </a:p>
        </p:txBody>
      </p:sp>
      <p:sp>
        <p:nvSpPr>
          <p:cNvPr id="7" name="Rectangle: Rounded Corners 6">
            <a:extLst>
              <a:ext uri="{FF2B5EF4-FFF2-40B4-BE49-F238E27FC236}">
                <a16:creationId xmlns:a16="http://schemas.microsoft.com/office/drawing/2014/main" id="{9B16FCA1-4BCE-C08D-B984-33CA17D497ED}"/>
              </a:ext>
            </a:extLst>
          </p:cNvPr>
          <p:cNvSpPr/>
          <p:nvPr/>
        </p:nvSpPr>
        <p:spPr>
          <a:xfrm>
            <a:off x="5750744" y="4357657"/>
            <a:ext cx="2037066" cy="141604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286F330-EE6B-40AA-8BC2-E98050597579}"/>
              </a:ext>
            </a:extLst>
          </p:cNvPr>
          <p:cNvSpPr txBox="1"/>
          <p:nvPr/>
        </p:nvSpPr>
        <p:spPr>
          <a:xfrm>
            <a:off x="5750743" y="4424007"/>
            <a:ext cx="2037066" cy="1260281"/>
          </a:xfrm>
          <a:prstGeom prst="rect">
            <a:avLst/>
          </a:prstGeom>
          <a:noFill/>
        </p:spPr>
        <p:txBody>
          <a:bodyPr wrap="square">
            <a:spAutoFit/>
          </a:bodyPr>
          <a:lstStyle/>
          <a:p>
            <a:pPr lvl="0" algn="ctr">
              <a:lnSpc>
                <a:spcPct val="107000"/>
              </a:lnSpc>
            </a:pPr>
            <a:r>
              <a:rPr lang="en-US" sz="1200" b="1" dirty="0">
                <a:ea typeface="Times New Roman" panose="02020603050405020304" pitchFamily="18" charset="0"/>
                <a:cs typeface="Times New Roman" panose="02020603050405020304" pitchFamily="18" charset="0"/>
              </a:rPr>
              <a:t>Senior Leadership (Dir)</a:t>
            </a:r>
            <a:endParaRPr lang="en-US" sz="1200" b="1" dirty="0">
              <a:cs typeface="Times New Roman" panose="02020603050405020304" pitchFamily="18" charset="0"/>
            </a:endParaRPr>
          </a:p>
          <a:p>
            <a:pPr>
              <a:lnSpc>
                <a:spcPct val="107000"/>
              </a:lnSpc>
            </a:pPr>
            <a:endParaRPr lang="en-US" sz="1200" dirty="0">
              <a:cs typeface="Times New Roman" panose="02020603050405020304" pitchFamily="18" charset="0"/>
            </a:endParaRPr>
          </a:p>
          <a:p>
            <a:pPr marL="92075" indent="-92075">
              <a:lnSpc>
                <a:spcPct val="107000"/>
              </a:lnSpc>
              <a:buFont typeface="Arial" panose="020B0604020202020204" pitchFamily="34" charset="0"/>
              <a:buChar char="•"/>
            </a:pPr>
            <a:r>
              <a:rPr lang="en-US" sz="1200" dirty="0">
                <a:cs typeface="Times New Roman" panose="02020603050405020304" pitchFamily="18" charset="0"/>
              </a:rPr>
              <a:t>Business development &amp; Admin</a:t>
            </a:r>
          </a:p>
          <a:p>
            <a:pPr marL="92075" indent="-92075">
              <a:lnSpc>
                <a:spcPct val="107000"/>
              </a:lnSpc>
              <a:buFont typeface="Arial" panose="020B0604020202020204" pitchFamily="34" charset="0"/>
              <a:buChar char="•"/>
            </a:pPr>
            <a:r>
              <a:rPr lang="en-US" sz="1200" dirty="0">
                <a:cs typeface="Times New Roman" panose="02020603050405020304" pitchFamily="18" charset="0"/>
              </a:rPr>
              <a:t>Tech &amp; innovations</a:t>
            </a:r>
          </a:p>
          <a:p>
            <a:pPr marL="92075" indent="-92075">
              <a:lnSpc>
                <a:spcPct val="107000"/>
              </a:lnSpc>
              <a:buFont typeface="Arial" panose="020B0604020202020204" pitchFamily="34" charset="0"/>
              <a:buChar char="•"/>
            </a:pPr>
            <a:r>
              <a:rPr lang="en-US" sz="1200" dirty="0">
                <a:cs typeface="Times New Roman" panose="02020603050405020304" pitchFamily="18" charset="0"/>
              </a:rPr>
              <a:t>Finance</a:t>
            </a:r>
          </a:p>
        </p:txBody>
      </p:sp>
      <p:sp>
        <p:nvSpPr>
          <p:cNvPr id="9" name="Rectangle: Rounded Corners 8">
            <a:extLst>
              <a:ext uri="{FF2B5EF4-FFF2-40B4-BE49-F238E27FC236}">
                <a16:creationId xmlns:a16="http://schemas.microsoft.com/office/drawing/2014/main" id="{2D838EF0-407C-E6B2-863B-ED57CBAC1993}"/>
              </a:ext>
            </a:extLst>
          </p:cNvPr>
          <p:cNvSpPr/>
          <p:nvPr/>
        </p:nvSpPr>
        <p:spPr>
          <a:xfrm>
            <a:off x="7888390" y="4357657"/>
            <a:ext cx="2098089" cy="165090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3EFC3CB-E248-2830-7134-FB51F8AB24BB}"/>
              </a:ext>
            </a:extLst>
          </p:cNvPr>
          <p:cNvSpPr txBox="1"/>
          <p:nvPr/>
        </p:nvSpPr>
        <p:spPr>
          <a:xfrm>
            <a:off x="7924607" y="4424007"/>
            <a:ext cx="2061871" cy="1457900"/>
          </a:xfrm>
          <a:prstGeom prst="rect">
            <a:avLst/>
          </a:prstGeom>
          <a:noFill/>
        </p:spPr>
        <p:txBody>
          <a:bodyPr wrap="square">
            <a:spAutoFit/>
          </a:bodyPr>
          <a:lstStyle/>
          <a:p>
            <a:pPr lvl="0">
              <a:lnSpc>
                <a:spcPct val="107000"/>
              </a:lnSpc>
            </a:pPr>
            <a:r>
              <a:rPr lang="en-US" sz="1200" b="1" dirty="0">
                <a:ea typeface="Times New Roman" panose="02020603050405020304" pitchFamily="18" charset="0"/>
                <a:cs typeface="Times New Roman" panose="02020603050405020304" pitchFamily="18" charset="0"/>
              </a:rPr>
              <a:t>Mid management</a:t>
            </a:r>
            <a:endParaRPr lang="en-US" sz="1200" b="1" dirty="0">
              <a:cs typeface="Times New Roman" panose="02020603050405020304" pitchFamily="18" charset="0"/>
            </a:endParaRPr>
          </a:p>
          <a:p>
            <a:pPr>
              <a:lnSpc>
                <a:spcPct val="107000"/>
              </a:lnSpc>
            </a:pPr>
            <a:endParaRPr lang="en-US" sz="1200" dirty="0">
              <a:cs typeface="Times New Roman" panose="02020603050405020304" pitchFamily="18" charset="0"/>
            </a:endParaRPr>
          </a:p>
          <a:p>
            <a:pPr marL="92075" indent="-92075">
              <a:lnSpc>
                <a:spcPct val="107000"/>
              </a:lnSpc>
              <a:buFont typeface="Arial" panose="020B0604020202020204" pitchFamily="34" charset="0"/>
              <a:buChar char="•"/>
            </a:pPr>
            <a:r>
              <a:rPr lang="en-US" sz="1200" dirty="0">
                <a:cs typeface="Times New Roman" panose="02020603050405020304" pitchFamily="18" charset="0"/>
              </a:rPr>
              <a:t>HR &amp; Admin</a:t>
            </a:r>
          </a:p>
          <a:p>
            <a:pPr marL="92075" indent="-92075">
              <a:lnSpc>
                <a:spcPct val="107000"/>
              </a:lnSpc>
              <a:buFont typeface="Arial" panose="020B0604020202020204" pitchFamily="34" charset="0"/>
              <a:buChar char="•"/>
            </a:pPr>
            <a:r>
              <a:rPr lang="en-US" sz="1200" dirty="0">
                <a:cs typeface="Times New Roman" panose="02020603050405020304" pitchFamily="18" charset="0"/>
              </a:rPr>
              <a:t>Sales &amp; Marketing </a:t>
            </a:r>
          </a:p>
          <a:p>
            <a:pPr marL="92075" indent="-92075">
              <a:lnSpc>
                <a:spcPct val="107000"/>
              </a:lnSpc>
              <a:buFont typeface="Arial" panose="020B0604020202020204" pitchFamily="34" charset="0"/>
              <a:buChar char="•"/>
            </a:pPr>
            <a:r>
              <a:rPr lang="en-US" sz="1200" dirty="0">
                <a:cs typeface="Times New Roman" panose="02020603050405020304" pitchFamily="18" charset="0"/>
              </a:rPr>
              <a:t>Finance</a:t>
            </a:r>
          </a:p>
          <a:p>
            <a:pPr marL="92075" indent="-92075">
              <a:lnSpc>
                <a:spcPct val="107000"/>
              </a:lnSpc>
              <a:buFont typeface="Arial" panose="020B0604020202020204" pitchFamily="34" charset="0"/>
              <a:buChar char="•"/>
            </a:pPr>
            <a:r>
              <a:rPr lang="en-US" sz="1200" dirty="0">
                <a:cs typeface="Times New Roman" panose="02020603050405020304" pitchFamily="18" charset="0"/>
              </a:rPr>
              <a:t>Information &amp; Technology</a:t>
            </a:r>
          </a:p>
          <a:p>
            <a:pPr marL="92075" indent="-92075">
              <a:lnSpc>
                <a:spcPct val="107000"/>
              </a:lnSpc>
              <a:buFont typeface="Arial" panose="020B0604020202020204" pitchFamily="34" charset="0"/>
              <a:buChar char="•"/>
            </a:pPr>
            <a:r>
              <a:rPr lang="en-US" sz="1200" dirty="0">
                <a:cs typeface="Times New Roman" panose="02020603050405020304" pitchFamily="18" charset="0"/>
              </a:rPr>
              <a:t>Public relations</a:t>
            </a:r>
          </a:p>
        </p:txBody>
      </p:sp>
      <p:sp>
        <p:nvSpPr>
          <p:cNvPr id="11" name="Rectangle: Rounded Corners 10">
            <a:extLst>
              <a:ext uri="{FF2B5EF4-FFF2-40B4-BE49-F238E27FC236}">
                <a16:creationId xmlns:a16="http://schemas.microsoft.com/office/drawing/2014/main" id="{EA9769FF-F3A9-CCDF-3CDD-408ABA389239}"/>
              </a:ext>
            </a:extLst>
          </p:cNvPr>
          <p:cNvSpPr/>
          <p:nvPr/>
        </p:nvSpPr>
        <p:spPr>
          <a:xfrm>
            <a:off x="10095622" y="4357657"/>
            <a:ext cx="1871741" cy="19237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5EABA0-5906-AF11-4945-8E998AA830BE}"/>
              </a:ext>
            </a:extLst>
          </p:cNvPr>
          <p:cNvSpPr txBox="1"/>
          <p:nvPr/>
        </p:nvSpPr>
        <p:spPr>
          <a:xfrm>
            <a:off x="10107011" y="4424007"/>
            <a:ext cx="1871740" cy="1655518"/>
          </a:xfrm>
          <a:prstGeom prst="rect">
            <a:avLst/>
          </a:prstGeom>
          <a:noFill/>
        </p:spPr>
        <p:txBody>
          <a:bodyPr wrap="square">
            <a:spAutoFit/>
          </a:bodyPr>
          <a:lstStyle/>
          <a:p>
            <a:pPr lvl="0">
              <a:lnSpc>
                <a:spcPct val="107000"/>
              </a:lnSpc>
            </a:pPr>
            <a:r>
              <a:rPr lang="en-US" sz="1200" b="1" dirty="0">
                <a:ea typeface="Times New Roman" panose="02020603050405020304" pitchFamily="18" charset="0"/>
                <a:cs typeface="Times New Roman" panose="02020603050405020304" pitchFamily="18" charset="0"/>
              </a:rPr>
              <a:t>Junior/Entry</a:t>
            </a:r>
            <a:endParaRPr lang="en-US" sz="1200" b="1" dirty="0">
              <a:cs typeface="Times New Roman" panose="02020603050405020304" pitchFamily="18" charset="0"/>
            </a:endParaRPr>
          </a:p>
          <a:p>
            <a:pPr>
              <a:lnSpc>
                <a:spcPct val="107000"/>
              </a:lnSpc>
            </a:pPr>
            <a:endParaRPr lang="en-US" sz="1200" dirty="0">
              <a:cs typeface="Times New Roman" panose="02020603050405020304" pitchFamily="18" charset="0"/>
            </a:endParaRPr>
          </a:p>
          <a:p>
            <a:pPr marL="92075" indent="-92075">
              <a:lnSpc>
                <a:spcPct val="107000"/>
              </a:lnSpc>
              <a:buFont typeface="Arial" panose="020B0604020202020204" pitchFamily="34" charset="0"/>
              <a:buChar char="•"/>
            </a:pPr>
            <a:r>
              <a:rPr lang="en-US" sz="1200" dirty="0">
                <a:cs typeface="Times New Roman" panose="02020603050405020304" pitchFamily="18" charset="0"/>
              </a:rPr>
              <a:t>Marketing</a:t>
            </a:r>
          </a:p>
          <a:p>
            <a:pPr marL="92075" indent="-92075">
              <a:lnSpc>
                <a:spcPct val="107000"/>
              </a:lnSpc>
              <a:buFont typeface="Arial" panose="020B0604020202020204" pitchFamily="34" charset="0"/>
              <a:buChar char="•"/>
            </a:pPr>
            <a:r>
              <a:rPr lang="en-US" sz="1200" dirty="0">
                <a:cs typeface="Times New Roman" panose="02020603050405020304" pitchFamily="18" charset="0"/>
              </a:rPr>
              <a:t>Sales </a:t>
            </a:r>
          </a:p>
          <a:p>
            <a:pPr marL="92075" indent="-92075">
              <a:lnSpc>
                <a:spcPct val="107000"/>
              </a:lnSpc>
              <a:buFont typeface="Arial" panose="020B0604020202020204" pitchFamily="34" charset="0"/>
              <a:buChar char="•"/>
            </a:pPr>
            <a:r>
              <a:rPr lang="en-US" sz="1200" dirty="0">
                <a:cs typeface="Times New Roman" panose="02020603050405020304" pitchFamily="18" charset="0"/>
              </a:rPr>
              <a:t>Customer service</a:t>
            </a:r>
          </a:p>
          <a:p>
            <a:pPr marL="92075" indent="-92075">
              <a:lnSpc>
                <a:spcPct val="107000"/>
              </a:lnSpc>
              <a:buFont typeface="Arial" panose="020B0604020202020204" pitchFamily="34" charset="0"/>
              <a:buChar char="•"/>
            </a:pPr>
            <a:r>
              <a:rPr lang="en-US" sz="1200" dirty="0">
                <a:cs typeface="Times New Roman" panose="02020603050405020304" pitchFamily="18" charset="0"/>
              </a:rPr>
              <a:t>HR &amp; admin</a:t>
            </a:r>
          </a:p>
          <a:p>
            <a:pPr marL="92075" indent="-92075">
              <a:lnSpc>
                <a:spcPct val="107000"/>
              </a:lnSpc>
              <a:buFont typeface="Arial" panose="020B0604020202020204" pitchFamily="34" charset="0"/>
              <a:buChar char="•"/>
            </a:pPr>
            <a:r>
              <a:rPr lang="en-US" sz="1200" dirty="0">
                <a:cs typeface="Times New Roman" panose="02020603050405020304" pitchFamily="18" charset="0"/>
              </a:rPr>
              <a:t>Tech development </a:t>
            </a:r>
          </a:p>
          <a:p>
            <a:pPr marL="92075" indent="-92075">
              <a:lnSpc>
                <a:spcPct val="107000"/>
              </a:lnSpc>
              <a:buFont typeface="Arial" panose="020B0604020202020204" pitchFamily="34" charset="0"/>
              <a:buChar char="•"/>
            </a:pPr>
            <a:r>
              <a:rPr lang="en-US" sz="1200" dirty="0">
                <a:cs typeface="Times New Roman" panose="02020603050405020304" pitchFamily="18" charset="0"/>
              </a:rPr>
              <a:t>Interns</a:t>
            </a:r>
          </a:p>
        </p:txBody>
      </p:sp>
      <p:sp>
        <p:nvSpPr>
          <p:cNvPr id="14" name="Rectangle: Rounded Corners 13">
            <a:extLst>
              <a:ext uri="{FF2B5EF4-FFF2-40B4-BE49-F238E27FC236}">
                <a16:creationId xmlns:a16="http://schemas.microsoft.com/office/drawing/2014/main" id="{C6393B1A-6B58-385C-036F-E72F355BC855}"/>
              </a:ext>
            </a:extLst>
          </p:cNvPr>
          <p:cNvSpPr/>
          <p:nvPr/>
        </p:nvSpPr>
        <p:spPr>
          <a:xfrm>
            <a:off x="5759733" y="3988614"/>
            <a:ext cx="6207630" cy="306467"/>
          </a:xfrm>
          <a:prstGeom prst="roundRect">
            <a:avLst/>
          </a:prstGeom>
          <a:solidFill>
            <a:schemeClr val="bg1">
              <a:lumMod val="85000"/>
            </a:schemeClr>
          </a:solidFill>
          <a:ln>
            <a:noFill/>
          </a:ln>
        </p:spPr>
        <p:txBody>
          <a:bodyPr wrap="square" rtlCol="0">
            <a:spAutoFit/>
          </a:bodyPr>
          <a:lstStyle/>
          <a:p>
            <a:pPr algn="ctr"/>
            <a:r>
              <a:rPr lang="en-US" sz="1200" dirty="0">
                <a:solidFill>
                  <a:schemeClr val="tx1"/>
                </a:solidFill>
              </a:rPr>
              <a:t>Complete team in 12 months to drive Zurini to stability (25 to 30 strong)</a:t>
            </a:r>
          </a:p>
        </p:txBody>
      </p:sp>
      <p:pic>
        <p:nvPicPr>
          <p:cNvPr id="15" name="Picture Placeholder 14" descr="A person in a suit and tie&#10;&#10;Description automatically generated with medium confidence">
            <a:extLst>
              <a:ext uri="{FF2B5EF4-FFF2-40B4-BE49-F238E27FC236}">
                <a16:creationId xmlns:a16="http://schemas.microsoft.com/office/drawing/2014/main" id="{C6827187-ACEC-4FF4-7705-21FC1C9F0D16}"/>
              </a:ext>
            </a:extLst>
          </p:cNvPr>
          <p:cNvPicPr>
            <a:picLocks noGrp="1" noChangeAspect="1"/>
          </p:cNvPicPr>
          <p:nvPr>
            <p:ph type="pic" sz="quarter" idx="12"/>
          </p:nvPr>
        </p:nvPicPr>
        <p:blipFill rotWithShape="1">
          <a:blip r:embed="rId4">
            <a:extLst>
              <a:ext uri="{28A0092B-C50C-407E-A947-70E740481C1C}">
                <a14:useLocalDpi xmlns:a14="http://schemas.microsoft.com/office/drawing/2010/main" val="0"/>
              </a:ext>
            </a:extLst>
          </a:blip>
          <a:srcRect l="5158" t="-2413" r="8995"/>
          <a:stretch/>
        </p:blipFill>
        <p:spPr>
          <a:xfrm>
            <a:off x="6297450" y="591671"/>
            <a:ext cx="1038298" cy="1238641"/>
          </a:xfrm>
        </p:spPr>
      </p:pic>
    </p:spTree>
    <p:extLst>
      <p:ext uri="{BB962C8B-B14F-4D97-AF65-F5344CB8AC3E}">
        <p14:creationId xmlns:p14="http://schemas.microsoft.com/office/powerpoint/2010/main" val="1283557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CAF1339C-621E-FC46-9878-BE20374E662C}"/>
              </a:ext>
            </a:extLst>
          </p:cNvPr>
          <p:cNvSpPr/>
          <p:nvPr/>
        </p:nvSpPr>
        <p:spPr>
          <a:xfrm>
            <a:off x="9028257" y="1998481"/>
            <a:ext cx="2663999" cy="90412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0CFB95CD-C6BC-E91F-BC1B-26D469BB7EB2}"/>
              </a:ext>
            </a:extLst>
          </p:cNvPr>
          <p:cNvSpPr/>
          <p:nvPr/>
        </p:nvSpPr>
        <p:spPr>
          <a:xfrm>
            <a:off x="5884301" y="1998481"/>
            <a:ext cx="2663999" cy="90412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2B00D2-53E4-9CA4-5643-D27EDA3081A3}"/>
              </a:ext>
            </a:extLst>
          </p:cNvPr>
          <p:cNvSpPr>
            <a:spLocks noGrp="1" noRot="1" noMove="1" noResize="1" noEditPoints="1" noAdjustHandles="1" noChangeArrowheads="1" noChangeShapeType="1"/>
          </p:cNvSpPr>
          <p:nvPr/>
        </p:nvSpPr>
        <p:spPr>
          <a:xfrm>
            <a:off x="10800" y="10800"/>
            <a:ext cx="5400000" cy="67572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dirty="0"/>
          </a:p>
        </p:txBody>
      </p:sp>
      <p:cxnSp>
        <p:nvCxnSpPr>
          <p:cNvPr id="23" name="Straight Connector 22">
            <a:extLst>
              <a:ext uri="{FF2B5EF4-FFF2-40B4-BE49-F238E27FC236}">
                <a16:creationId xmlns:a16="http://schemas.microsoft.com/office/drawing/2014/main" id="{59749CFD-0B56-805A-D5D7-DEAD2A5FF85E}"/>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bwMode="ltGray">
          <a:xfrm>
            <a:off x="550800" y="2712425"/>
            <a:ext cx="432000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24" name="Title 3">
            <a:extLst>
              <a:ext uri="{FF2B5EF4-FFF2-40B4-BE49-F238E27FC236}">
                <a16:creationId xmlns:a16="http://schemas.microsoft.com/office/drawing/2014/main" id="{C8A13D20-E112-42A5-DC29-5A47295DD27C}"/>
              </a:ext>
            </a:extLst>
          </p:cNvPr>
          <p:cNvSpPr txBox="1">
            <a:spLocks noGrp="1" noRot="1" noMove="1" noResize="1" noEditPoints="1" noAdjustHandles="1" noChangeArrowheads="1" noChangeShapeType="1"/>
          </p:cNvSpPr>
          <p:nvPr/>
        </p:nvSpPr>
        <p:spPr bwMode="ltGray">
          <a:xfrm>
            <a:off x="550800" y="913027"/>
            <a:ext cx="4320000" cy="1080000"/>
          </a:xfrm>
          <a:prstGeom prst="rect">
            <a:avLst/>
          </a:prstGeom>
        </p:spPr>
        <p:txBody>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algn="ctr"/>
            <a:r>
              <a:rPr lang="en-US" dirty="0">
                <a:solidFill>
                  <a:schemeClr val="bg1"/>
                </a:solidFill>
              </a:rPr>
              <a:t>The future</a:t>
            </a:r>
          </a:p>
        </p:txBody>
      </p:sp>
      <p:sp>
        <p:nvSpPr>
          <p:cNvPr id="2" name="TextBox 1">
            <a:extLst>
              <a:ext uri="{FF2B5EF4-FFF2-40B4-BE49-F238E27FC236}">
                <a16:creationId xmlns:a16="http://schemas.microsoft.com/office/drawing/2014/main" id="{CCD1318E-41A7-A3D3-8D9D-85A4BEF2CC22}"/>
              </a:ext>
            </a:extLst>
          </p:cNvPr>
          <p:cNvSpPr txBox="1">
            <a:spLocks noGrp="1" noRot="1" noMove="1" noResize="1" noEditPoints="1" noAdjustHandles="1" noChangeArrowheads="1" noChangeShapeType="1"/>
          </p:cNvSpPr>
          <p:nvPr/>
        </p:nvSpPr>
        <p:spPr>
          <a:xfrm>
            <a:off x="550800" y="3429640"/>
            <a:ext cx="4320000" cy="1800000"/>
          </a:xfrm>
          <a:prstGeom prst="rect">
            <a:avLst/>
          </a:prstGeom>
          <a:noFill/>
          <a:ln>
            <a:noFill/>
          </a:ln>
        </p:spPr>
        <p:txBody>
          <a:bodyPr wrap="square">
            <a:spAutoFit/>
          </a:bodyPr>
          <a:lstStyle/>
          <a:p>
            <a:pPr algn="ctr"/>
            <a:r>
              <a:rPr lang="en-US" sz="1600" dirty="0">
                <a:solidFill>
                  <a:schemeClr val="bg1"/>
                </a:solidFill>
              </a:rPr>
              <a:t>Innovate, Integrate, Diversify </a:t>
            </a:r>
          </a:p>
        </p:txBody>
      </p:sp>
      <p:sp>
        <p:nvSpPr>
          <p:cNvPr id="4" name="TextBox 3">
            <a:extLst>
              <a:ext uri="{FF2B5EF4-FFF2-40B4-BE49-F238E27FC236}">
                <a16:creationId xmlns:a16="http://schemas.microsoft.com/office/drawing/2014/main" id="{51F42E77-318F-930D-B62F-4B8595E18665}"/>
              </a:ext>
            </a:extLst>
          </p:cNvPr>
          <p:cNvSpPr txBox="1"/>
          <p:nvPr/>
        </p:nvSpPr>
        <p:spPr>
          <a:xfrm>
            <a:off x="5868925" y="1072621"/>
            <a:ext cx="5931116" cy="763158"/>
          </a:xfrm>
          <a:prstGeom prst="rect">
            <a:avLst/>
          </a:prstGeom>
          <a:noFill/>
        </p:spPr>
        <p:txBody>
          <a:bodyPr wrap="square">
            <a:spAutoFit/>
          </a:bodyPr>
          <a:lstStyle/>
          <a:p>
            <a:pPr>
              <a:lnSpc>
                <a:spcPct val="107000"/>
              </a:lnSpc>
            </a:pPr>
            <a:r>
              <a:rPr lang="en-GB" sz="1400" dirty="0">
                <a:latin typeface="Tahoma" panose="020B0604030504040204" pitchFamily="34" charset="0"/>
                <a:ea typeface="Tahoma" panose="020B0604030504040204" pitchFamily="34" charset="0"/>
                <a:cs typeface="Tahoma" panose="020B0604030504040204" pitchFamily="34" charset="0"/>
              </a:rPr>
              <a:t>We view the future from b</a:t>
            </a:r>
            <a:r>
              <a:rPr lang="en-GB" sz="1400" dirty="0">
                <a:effectLst/>
                <a:latin typeface="Tahoma" panose="020B0604030504040204" pitchFamily="34" charset="0"/>
                <a:ea typeface="Tahoma" panose="020B0604030504040204" pitchFamily="34" charset="0"/>
                <a:cs typeface="Tahoma" panose="020B0604030504040204" pitchFamily="34" charset="0"/>
              </a:rPr>
              <a:t>oth short term and long-term i</a:t>
            </a:r>
            <a:r>
              <a:rPr lang="en-GB" sz="1400" dirty="0">
                <a:latin typeface="Tahoma" panose="020B0604030504040204" pitchFamily="34" charset="0"/>
                <a:ea typeface="Tahoma" panose="020B0604030504040204" pitchFamily="34" charset="0"/>
                <a:cs typeface="Tahoma" panose="020B0604030504040204" pitchFamily="34" charset="0"/>
              </a:rPr>
              <a:t>nnovation perspectives, continuously monitoring the rapidly changing technological space </a:t>
            </a:r>
          </a:p>
        </p:txBody>
      </p:sp>
      <p:sp>
        <p:nvSpPr>
          <p:cNvPr id="5" name="TextBox 4">
            <a:extLst>
              <a:ext uri="{FF2B5EF4-FFF2-40B4-BE49-F238E27FC236}">
                <a16:creationId xmlns:a16="http://schemas.microsoft.com/office/drawing/2014/main" id="{D361091A-04EE-D7CA-6BC8-98995AA22DAA}"/>
              </a:ext>
            </a:extLst>
          </p:cNvPr>
          <p:cNvSpPr txBox="1"/>
          <p:nvPr/>
        </p:nvSpPr>
        <p:spPr>
          <a:xfrm>
            <a:off x="5868925" y="2126991"/>
            <a:ext cx="2808000" cy="3298788"/>
          </a:xfrm>
          <a:prstGeom prst="rect">
            <a:avLst/>
          </a:prstGeom>
          <a:noFill/>
        </p:spPr>
        <p:txBody>
          <a:bodyPr wrap="square">
            <a:spAutoFit/>
          </a:bodyPr>
          <a:lstStyle/>
          <a:p>
            <a:pPr>
              <a:lnSpc>
                <a:spcPct val="107000"/>
              </a:lnSpc>
            </a:pPr>
            <a:r>
              <a:rPr lang="en-GB" sz="1400" b="1" dirty="0">
                <a:effectLst/>
                <a:latin typeface="Tahoma" panose="020B0604030504040204" pitchFamily="34" charset="0"/>
                <a:ea typeface="Tahoma" panose="020B0604030504040204" pitchFamily="34" charset="0"/>
                <a:cs typeface="Tahoma" panose="020B0604030504040204" pitchFamily="34" charset="0"/>
              </a:rPr>
              <a:t>Short term: </a:t>
            </a:r>
            <a:r>
              <a:rPr lang="en-GB" sz="1400" dirty="0">
                <a:latin typeface="Tahoma" panose="020B0604030504040204" pitchFamily="34" charset="0"/>
                <a:ea typeface="Tahoma" panose="020B0604030504040204" pitchFamily="34" charset="0"/>
                <a:cs typeface="Tahoma" panose="020B0604030504040204" pitchFamily="34" charset="0"/>
              </a:rPr>
              <a:t>Rapid System</a:t>
            </a:r>
            <a:r>
              <a:rPr lang="en-GB" sz="1400" dirty="0">
                <a:effectLst/>
                <a:latin typeface="Tahoma" panose="020B0604030504040204" pitchFamily="34" charset="0"/>
                <a:ea typeface="Tahoma" panose="020B0604030504040204" pitchFamily="34" charset="0"/>
                <a:cs typeface="Tahoma" panose="020B0604030504040204" pitchFamily="34" charset="0"/>
              </a:rPr>
              <a:t> upgrades to improve user experience</a:t>
            </a:r>
          </a:p>
          <a:p>
            <a:pPr>
              <a:lnSpc>
                <a:spcPct val="107000"/>
              </a:lnSpc>
            </a:pPr>
            <a:endParaRPr lang="en-GB" sz="1400" dirty="0">
              <a:effectLst/>
              <a:latin typeface="Tahoma" panose="020B0604030504040204" pitchFamily="34" charset="0"/>
              <a:ea typeface="Tahoma" panose="020B0604030504040204" pitchFamily="34" charset="0"/>
              <a:cs typeface="Tahoma" panose="020B0604030504040204" pitchFamily="34" charset="0"/>
            </a:endParaRPr>
          </a:p>
          <a:p>
            <a:pPr marL="174625" indent="-174625">
              <a:lnSpc>
                <a:spcPct val="107000"/>
              </a:lnSpc>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Integrate nontraditional digital classifieds solutions e.g., delivery</a:t>
            </a:r>
          </a:p>
          <a:p>
            <a:pPr marL="174625" indent="-174625">
              <a:lnSpc>
                <a:spcPct val="107000"/>
              </a:lnSpc>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Digital design of ads for users</a:t>
            </a:r>
          </a:p>
          <a:p>
            <a:pPr marL="174625" indent="-174625">
              <a:lnSpc>
                <a:spcPct val="107000"/>
              </a:lnSpc>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Continuous mobile optimization</a:t>
            </a:r>
          </a:p>
          <a:p>
            <a:pPr marL="174625" indent="-174625">
              <a:lnSpc>
                <a:spcPct val="107000"/>
              </a:lnSpc>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Video posts</a:t>
            </a:r>
          </a:p>
          <a:p>
            <a:pPr marL="174625" indent="-174625">
              <a:lnSpc>
                <a:spcPct val="107000"/>
              </a:lnSpc>
              <a:buFont typeface="Arial" panose="020B0604020202020204" pitchFamily="34" charset="0"/>
              <a:buChar char="•"/>
            </a:pPr>
            <a:endParaRPr lang="en-GB" sz="1400" dirty="0">
              <a:latin typeface="Tahoma" panose="020B0604030504040204" pitchFamily="34" charset="0"/>
              <a:ea typeface="Tahoma" panose="020B0604030504040204" pitchFamily="34" charset="0"/>
              <a:cs typeface="Tahoma" panose="020B0604030504040204" pitchFamily="34" charset="0"/>
            </a:endParaRPr>
          </a:p>
          <a:p>
            <a:pPr>
              <a:lnSpc>
                <a:spcPct val="107000"/>
              </a:lnSpc>
            </a:pPr>
            <a:endParaRPr lang="en-GB" sz="1400" dirty="0">
              <a:effectLst/>
              <a:latin typeface="Tahoma" panose="020B0604030504040204" pitchFamily="34" charset="0"/>
              <a:ea typeface="Tahoma" panose="020B0604030504040204" pitchFamily="34" charset="0"/>
              <a:cs typeface="Tahoma" panose="020B0604030504040204" pitchFamily="34" charset="0"/>
            </a:endParaRPr>
          </a:p>
          <a:p>
            <a:pPr marL="285750" indent="-285750">
              <a:lnSpc>
                <a:spcPct val="107000"/>
              </a:lnSpc>
              <a:buFont typeface="Arial" panose="020B0604020202020204" pitchFamily="34" charset="0"/>
              <a:buChar char="•"/>
            </a:pPr>
            <a:endParaRPr lang="en-GB" sz="14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67E0B763-D475-7D71-D1F0-D4E3016FD04C}"/>
              </a:ext>
            </a:extLst>
          </p:cNvPr>
          <p:cNvSpPr txBox="1"/>
          <p:nvPr/>
        </p:nvSpPr>
        <p:spPr>
          <a:xfrm>
            <a:off x="8992041" y="2126991"/>
            <a:ext cx="2808000" cy="3759812"/>
          </a:xfrm>
          <a:prstGeom prst="rect">
            <a:avLst/>
          </a:prstGeom>
          <a:noFill/>
        </p:spPr>
        <p:txBody>
          <a:bodyPr wrap="square">
            <a:spAutoFit/>
          </a:bodyPr>
          <a:lstStyle/>
          <a:p>
            <a:pPr>
              <a:lnSpc>
                <a:spcPct val="107000"/>
              </a:lnSpc>
            </a:pPr>
            <a:r>
              <a:rPr lang="en-GB" sz="1400" b="1" dirty="0">
                <a:effectLst/>
                <a:latin typeface="Tahoma" panose="020B0604030504040204" pitchFamily="34" charset="0"/>
                <a:ea typeface="Tahoma" panose="020B0604030504040204" pitchFamily="34" charset="0"/>
                <a:cs typeface="Tahoma" panose="020B0604030504040204" pitchFamily="34" charset="0"/>
              </a:rPr>
              <a:t>Medium to long term: </a:t>
            </a:r>
            <a:r>
              <a:rPr lang="en-GB" sz="1400" dirty="0">
                <a:latin typeface="Tahoma" panose="020B0604030504040204" pitchFamily="34" charset="0"/>
                <a:ea typeface="Tahoma" panose="020B0604030504040204" pitchFamily="34" charset="0"/>
                <a:cs typeface="Tahoma" panose="020B0604030504040204" pitchFamily="34" charset="0"/>
              </a:rPr>
              <a:t>Accelerate growth and social sustainability</a:t>
            </a:r>
            <a:r>
              <a:rPr lang="en-GB" sz="1400" dirty="0">
                <a:effectLst/>
                <a:latin typeface="Tahoma" panose="020B0604030504040204" pitchFamily="34" charset="0"/>
                <a:ea typeface="Tahoma" panose="020B0604030504040204" pitchFamily="34" charset="0"/>
                <a:cs typeface="Tahoma" panose="020B0604030504040204" pitchFamily="34" charset="0"/>
              </a:rPr>
              <a:t>)</a:t>
            </a:r>
          </a:p>
          <a:p>
            <a:pPr>
              <a:lnSpc>
                <a:spcPct val="107000"/>
              </a:lnSpc>
            </a:pPr>
            <a:endParaRPr lang="en-GB" sz="1400" dirty="0">
              <a:effectLst/>
              <a:latin typeface="Tahoma" panose="020B0604030504040204" pitchFamily="34" charset="0"/>
              <a:ea typeface="Tahoma" panose="020B0604030504040204" pitchFamily="34" charset="0"/>
              <a:cs typeface="Tahoma" panose="020B0604030504040204" pitchFamily="34" charset="0"/>
            </a:endParaRPr>
          </a:p>
          <a:p>
            <a:pPr marL="174625" indent="-174625">
              <a:lnSpc>
                <a:spcPct val="107000"/>
              </a:lnSpc>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AI led search improvements, targeting and personalized user recommendations</a:t>
            </a:r>
          </a:p>
          <a:p>
            <a:pPr marL="174625" indent="-174625">
              <a:lnSpc>
                <a:spcPct val="107000"/>
              </a:lnSpc>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Virtual/augmented reality to create immersive experiences</a:t>
            </a:r>
          </a:p>
          <a:p>
            <a:pPr marL="174625" indent="-174625">
              <a:lnSpc>
                <a:spcPct val="107000"/>
              </a:lnSpc>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Blockchain technology to increase transparency and security</a:t>
            </a:r>
          </a:p>
          <a:p>
            <a:pPr marL="174625" indent="-174625">
              <a:lnSpc>
                <a:spcPct val="107000"/>
              </a:lnSpc>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Sustainability and social inclusion eco-friendly products, partner into non-profits support of social causes</a:t>
            </a:r>
            <a:endParaRPr lang="en-GB" sz="1400" dirty="0">
              <a:effectLst/>
              <a:latin typeface="Tahoma" panose="020B0604030504040204" pitchFamily="34" charset="0"/>
              <a:ea typeface="Tahoma" panose="020B0604030504040204" pitchFamily="34" charset="0"/>
              <a:cs typeface="Tahoma" panose="020B0604030504040204" pitchFamily="34" charset="0"/>
            </a:endParaRPr>
          </a:p>
        </p:txBody>
      </p:sp>
      <p:cxnSp>
        <p:nvCxnSpPr>
          <p:cNvPr id="7" name="Straight Connector 6">
            <a:extLst>
              <a:ext uri="{FF2B5EF4-FFF2-40B4-BE49-F238E27FC236}">
                <a16:creationId xmlns:a16="http://schemas.microsoft.com/office/drawing/2014/main" id="{5E4C3474-F75F-6D91-1412-EAC6936E9FBE}"/>
              </a:ext>
              <a:ext uri="{C183D7F6-B498-43B3-948B-1728B52AA6E4}">
                <adec:decorative xmlns:adec="http://schemas.microsoft.com/office/drawing/2017/decorative" val="1"/>
              </a:ext>
            </a:extLst>
          </p:cNvPr>
          <p:cNvCxnSpPr>
            <a:cxnSpLocks/>
          </p:cNvCxnSpPr>
          <p:nvPr/>
        </p:nvCxnSpPr>
        <p:spPr>
          <a:xfrm>
            <a:off x="5915187" y="2923155"/>
            <a:ext cx="2664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26C2F02-A461-77EC-AD08-B635DB59B64E}"/>
              </a:ext>
              <a:ext uri="{C183D7F6-B498-43B3-948B-1728B52AA6E4}">
                <adec:decorative xmlns:adec="http://schemas.microsoft.com/office/drawing/2017/decorative" val="1"/>
              </a:ext>
            </a:extLst>
          </p:cNvPr>
          <p:cNvCxnSpPr>
            <a:cxnSpLocks/>
          </p:cNvCxnSpPr>
          <p:nvPr/>
        </p:nvCxnSpPr>
        <p:spPr>
          <a:xfrm>
            <a:off x="9017983" y="2923155"/>
            <a:ext cx="266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727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22B00D2-53E4-9CA4-5643-D27EDA3081A3}"/>
              </a:ext>
            </a:extLst>
          </p:cNvPr>
          <p:cNvSpPr>
            <a:spLocks noGrp="1" noRot="1" noMove="1" noResize="1" noEditPoints="1" noAdjustHandles="1" noChangeArrowheads="1" noChangeShapeType="1"/>
          </p:cNvSpPr>
          <p:nvPr/>
        </p:nvSpPr>
        <p:spPr>
          <a:xfrm>
            <a:off x="10800" y="10800"/>
            <a:ext cx="12171600" cy="6757200"/>
          </a:xfrm>
          <a:prstGeom prst="rect">
            <a:avLst/>
          </a:prstGeom>
          <a:solidFill>
            <a:schemeClr val="tx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dirty="0"/>
          </a:p>
        </p:txBody>
      </p:sp>
      <p:cxnSp>
        <p:nvCxnSpPr>
          <p:cNvPr id="23" name="Straight Connector 22">
            <a:extLst>
              <a:ext uri="{FF2B5EF4-FFF2-40B4-BE49-F238E27FC236}">
                <a16:creationId xmlns:a16="http://schemas.microsoft.com/office/drawing/2014/main" id="{59749CFD-0B56-805A-D5D7-DEAD2A5FF85E}"/>
              </a:ext>
              <a:ext uri="{C183D7F6-B498-43B3-948B-1728B52AA6E4}">
                <adec:decorative xmlns:adec="http://schemas.microsoft.com/office/drawing/2017/decorative" val="1"/>
              </a:ext>
            </a:extLst>
          </p:cNvPr>
          <p:cNvCxnSpPr>
            <a:cxnSpLocks/>
          </p:cNvCxnSpPr>
          <p:nvPr/>
        </p:nvCxnSpPr>
        <p:spPr bwMode="ltGray">
          <a:xfrm>
            <a:off x="534000" y="4873095"/>
            <a:ext cx="1112400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24" name="Title 3">
            <a:extLst>
              <a:ext uri="{FF2B5EF4-FFF2-40B4-BE49-F238E27FC236}">
                <a16:creationId xmlns:a16="http://schemas.microsoft.com/office/drawing/2014/main" id="{C8A13D20-E112-42A5-DC29-5A47295DD27C}"/>
              </a:ext>
            </a:extLst>
          </p:cNvPr>
          <p:cNvSpPr txBox="1">
            <a:spLocks/>
          </p:cNvSpPr>
          <p:nvPr/>
        </p:nvSpPr>
        <p:spPr bwMode="ltGray">
          <a:xfrm>
            <a:off x="3576600" y="1276897"/>
            <a:ext cx="5040000" cy="720000"/>
          </a:xfrm>
          <a:prstGeom prst="rect">
            <a:avLst/>
          </a:prstGeom>
        </p:spPr>
        <p:txBody>
          <a:bodyPr anchor="ctr" anchorCtr="0"/>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algn="ctr"/>
            <a:r>
              <a:rPr lang="en-US" dirty="0">
                <a:solidFill>
                  <a:schemeClr val="bg1"/>
                </a:solidFill>
              </a:rPr>
              <a:t>Thank you</a:t>
            </a:r>
          </a:p>
        </p:txBody>
      </p:sp>
      <p:sp>
        <p:nvSpPr>
          <p:cNvPr id="8" name="TextBox 7">
            <a:extLst>
              <a:ext uri="{FF2B5EF4-FFF2-40B4-BE49-F238E27FC236}">
                <a16:creationId xmlns:a16="http://schemas.microsoft.com/office/drawing/2014/main" id="{65CB147A-54CB-290A-0911-381B93A78DF7}"/>
              </a:ext>
            </a:extLst>
          </p:cNvPr>
          <p:cNvSpPr txBox="1"/>
          <p:nvPr/>
        </p:nvSpPr>
        <p:spPr>
          <a:xfrm>
            <a:off x="1221433" y="5151774"/>
            <a:ext cx="3420000" cy="900000"/>
          </a:xfrm>
          <a:prstGeom prst="rect">
            <a:avLst/>
          </a:prstGeom>
          <a:noFill/>
        </p:spPr>
        <p:txBody>
          <a:bodyPr wrap="square">
            <a:spAutoFit/>
          </a:bodyPr>
          <a:lstStyle/>
          <a:p>
            <a:pPr algn="ctr">
              <a:spcBef>
                <a:spcPts val="0"/>
              </a:spcBef>
              <a:spcAft>
                <a:spcPts val="0"/>
              </a:spcAft>
            </a:pPr>
            <a:r>
              <a:rPr lang="en-US" sz="1200" b="1" dirty="0">
                <a:solidFill>
                  <a:schemeClr val="bg1"/>
                </a:solidFill>
              </a:rPr>
              <a:t>David Mburu</a:t>
            </a:r>
          </a:p>
          <a:p>
            <a:pPr algn="ctr">
              <a:spcBef>
                <a:spcPts val="0"/>
              </a:spcBef>
              <a:spcAft>
                <a:spcPts val="0"/>
              </a:spcAft>
            </a:pPr>
            <a:r>
              <a:rPr lang="en-US" sz="1200" b="1" dirty="0">
                <a:solidFill>
                  <a:schemeClr val="bg1"/>
                </a:solidFill>
              </a:rPr>
              <a:t>Tech development and innovation</a:t>
            </a:r>
          </a:p>
          <a:p>
            <a:pPr algn="ctr">
              <a:spcBef>
                <a:spcPts val="0"/>
              </a:spcBef>
              <a:spcAft>
                <a:spcPts val="0"/>
              </a:spcAft>
            </a:pPr>
            <a:r>
              <a:rPr lang="en-US" sz="1200" dirty="0">
                <a:solidFill>
                  <a:schemeClr val="bg1"/>
                </a:solidFill>
              </a:rPr>
              <a:t>+254 707 633 929</a:t>
            </a:r>
          </a:p>
          <a:p>
            <a:pPr algn="ctr">
              <a:spcBef>
                <a:spcPts val="0"/>
              </a:spcBef>
              <a:spcAft>
                <a:spcPts val="0"/>
              </a:spcAft>
            </a:pPr>
            <a:r>
              <a:rPr lang="en-US" sz="1200" dirty="0">
                <a:solidFill>
                  <a:schemeClr val="bg1"/>
                </a:solidFill>
              </a:rPr>
              <a:t>david@zurini.co.ke</a:t>
            </a:r>
          </a:p>
        </p:txBody>
      </p:sp>
      <p:sp>
        <p:nvSpPr>
          <p:cNvPr id="10" name="TextBox 9">
            <a:extLst>
              <a:ext uri="{FF2B5EF4-FFF2-40B4-BE49-F238E27FC236}">
                <a16:creationId xmlns:a16="http://schemas.microsoft.com/office/drawing/2014/main" id="{37B42D62-C715-AA76-2721-200BE2D8B7F3}"/>
              </a:ext>
            </a:extLst>
          </p:cNvPr>
          <p:cNvSpPr txBox="1"/>
          <p:nvPr/>
        </p:nvSpPr>
        <p:spPr>
          <a:xfrm>
            <a:off x="7550593" y="5151774"/>
            <a:ext cx="3420000" cy="900000"/>
          </a:xfrm>
          <a:prstGeom prst="rect">
            <a:avLst/>
          </a:prstGeom>
          <a:noFill/>
        </p:spPr>
        <p:txBody>
          <a:bodyPr wrap="square">
            <a:spAutoFit/>
          </a:bodyPr>
          <a:lstStyle/>
          <a:p>
            <a:pPr algn="ctr"/>
            <a:r>
              <a:rPr lang="en-US" sz="1200" b="1" dirty="0">
                <a:solidFill>
                  <a:schemeClr val="bg1"/>
                </a:solidFill>
              </a:rPr>
              <a:t>Geoffrey Kimani</a:t>
            </a:r>
          </a:p>
          <a:p>
            <a:pPr algn="ctr"/>
            <a:r>
              <a:rPr lang="en-US" sz="1200" b="1" dirty="0">
                <a:solidFill>
                  <a:schemeClr val="bg1"/>
                </a:solidFill>
              </a:rPr>
              <a:t>Business development and Admin</a:t>
            </a:r>
          </a:p>
          <a:p>
            <a:pPr algn="ctr">
              <a:spcBef>
                <a:spcPts val="0"/>
              </a:spcBef>
              <a:spcAft>
                <a:spcPts val="0"/>
              </a:spcAft>
            </a:pPr>
            <a:r>
              <a:rPr lang="en-US" sz="1200" dirty="0">
                <a:solidFill>
                  <a:schemeClr val="bg1"/>
                </a:solidFill>
              </a:rPr>
              <a:t>+254 722847303</a:t>
            </a:r>
          </a:p>
          <a:p>
            <a:pPr algn="ctr">
              <a:spcBef>
                <a:spcPts val="0"/>
              </a:spcBef>
              <a:spcAft>
                <a:spcPts val="0"/>
              </a:spcAft>
            </a:pPr>
            <a:r>
              <a:rPr lang="en-US" sz="1200" dirty="0">
                <a:solidFill>
                  <a:schemeClr val="bg1"/>
                </a:solidFill>
              </a:rPr>
              <a:t>kimani@zurini.co.ke</a:t>
            </a:r>
          </a:p>
        </p:txBody>
      </p:sp>
      <p:sp>
        <p:nvSpPr>
          <p:cNvPr id="17" name="TextBox 16">
            <a:extLst>
              <a:ext uri="{FF2B5EF4-FFF2-40B4-BE49-F238E27FC236}">
                <a16:creationId xmlns:a16="http://schemas.microsoft.com/office/drawing/2014/main" id="{9BC79A41-7285-0913-B2B2-AD1375D7AE20}"/>
              </a:ext>
            </a:extLst>
          </p:cNvPr>
          <p:cNvSpPr txBox="1"/>
          <p:nvPr/>
        </p:nvSpPr>
        <p:spPr>
          <a:xfrm>
            <a:off x="5016600" y="4291715"/>
            <a:ext cx="2160000" cy="307777"/>
          </a:xfrm>
          <a:prstGeom prst="rect">
            <a:avLst/>
          </a:prstGeom>
          <a:noFill/>
        </p:spPr>
        <p:txBody>
          <a:bodyPr wrap="square" anchor="ctr" anchorCtr="0">
            <a:spAutoFit/>
          </a:bodyPr>
          <a:lstStyle/>
          <a:p>
            <a:pPr algn="ctr">
              <a:spcBef>
                <a:spcPts val="0"/>
              </a:spcBef>
              <a:spcAft>
                <a:spcPts val="0"/>
              </a:spcAft>
            </a:pPr>
            <a:r>
              <a:rPr lang="en-US" sz="1400" dirty="0">
                <a:solidFill>
                  <a:schemeClr val="bg1"/>
                </a:solidFill>
              </a:rPr>
              <a:t>https://zurini.co.ke</a:t>
            </a:r>
          </a:p>
        </p:txBody>
      </p:sp>
      <p:pic>
        <p:nvPicPr>
          <p:cNvPr id="3" name="Picture Placeholder 23">
            <a:extLst>
              <a:ext uri="{FF2B5EF4-FFF2-40B4-BE49-F238E27FC236}">
                <a16:creationId xmlns:a16="http://schemas.microsoft.com/office/drawing/2014/main" id="{B963D596-0B44-C995-09B4-3F2169EE60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7288" y="2933455"/>
            <a:ext cx="2677424" cy="991091"/>
          </a:xfrm>
          <a:prstGeom prst="rect">
            <a:avLst/>
          </a:prstGeom>
          <a:noFill/>
        </p:spPr>
      </p:pic>
    </p:spTree>
    <p:extLst>
      <p:ext uri="{BB962C8B-B14F-4D97-AF65-F5344CB8AC3E}">
        <p14:creationId xmlns:p14="http://schemas.microsoft.com/office/powerpoint/2010/main" val="592683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FF3A11-7A05-49E2-E552-2BBE08F7EDE0}"/>
              </a:ext>
            </a:extLst>
          </p:cNvPr>
          <p:cNvSpPr>
            <a:spLocks noGrp="1" noRot="1" noMove="1" noResize="1" noEditPoints="1" noAdjustHandles="1" noChangeArrowheads="1" noChangeShapeType="1"/>
          </p:cNvSpPr>
          <p:nvPr/>
        </p:nvSpPr>
        <p:spPr>
          <a:xfrm>
            <a:off x="10800" y="10800"/>
            <a:ext cx="5400000" cy="67572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cxnSp>
        <p:nvCxnSpPr>
          <p:cNvPr id="4" name="Straight Connector 3">
            <a:extLst>
              <a:ext uri="{FF2B5EF4-FFF2-40B4-BE49-F238E27FC236}">
                <a16:creationId xmlns:a16="http://schemas.microsoft.com/office/drawing/2014/main" id="{DC202601-D7B1-0D89-0EF6-E6F903BC170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bwMode="ltGray">
          <a:xfrm>
            <a:off x="550800" y="2707758"/>
            <a:ext cx="432000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3" name="Title 3">
            <a:extLst>
              <a:ext uri="{FF2B5EF4-FFF2-40B4-BE49-F238E27FC236}">
                <a16:creationId xmlns:a16="http://schemas.microsoft.com/office/drawing/2014/main" id="{ADFE8072-1658-045F-1E4C-3D28615C5DB8}"/>
              </a:ext>
            </a:extLst>
          </p:cNvPr>
          <p:cNvSpPr txBox="1">
            <a:spLocks noGrp="1" noRot="1" noMove="1" noResize="1" noEditPoints="1" noAdjustHandles="1" noChangeArrowheads="1" noChangeShapeType="1"/>
          </p:cNvSpPr>
          <p:nvPr/>
        </p:nvSpPr>
        <p:spPr bwMode="ltGray">
          <a:xfrm>
            <a:off x="550800" y="906932"/>
            <a:ext cx="4320000" cy="1080000"/>
          </a:xfrm>
          <a:prstGeom prst="rect">
            <a:avLst/>
          </a:prstGeom>
        </p:spPr>
        <p:txBody>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algn="ctr"/>
            <a:r>
              <a:rPr lang="en-US" dirty="0">
                <a:solidFill>
                  <a:schemeClr val="bg1"/>
                </a:solidFill>
              </a:rPr>
              <a:t>Problem Statement</a:t>
            </a:r>
          </a:p>
        </p:txBody>
      </p:sp>
      <p:sp>
        <p:nvSpPr>
          <p:cNvPr id="13" name="Text Placeholder 4">
            <a:extLst>
              <a:ext uri="{FF2B5EF4-FFF2-40B4-BE49-F238E27FC236}">
                <a16:creationId xmlns:a16="http://schemas.microsoft.com/office/drawing/2014/main" id="{1ABF70AD-38B0-E53D-91D1-F47DC3409207}"/>
              </a:ext>
            </a:extLst>
          </p:cNvPr>
          <p:cNvSpPr txBox="1">
            <a:spLocks/>
          </p:cNvSpPr>
          <p:nvPr/>
        </p:nvSpPr>
        <p:spPr>
          <a:xfrm>
            <a:off x="6098212" y="1269755"/>
            <a:ext cx="2160000" cy="324000"/>
          </a:xfrm>
          <a:prstGeom prst="rect">
            <a:avLst/>
          </a:prstGeom>
        </p:spPr>
        <p:txBody>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t>1) Cost</a:t>
            </a:r>
          </a:p>
        </p:txBody>
      </p:sp>
      <p:sp>
        <p:nvSpPr>
          <p:cNvPr id="15" name="Text Placeholder 5">
            <a:extLst>
              <a:ext uri="{FF2B5EF4-FFF2-40B4-BE49-F238E27FC236}">
                <a16:creationId xmlns:a16="http://schemas.microsoft.com/office/drawing/2014/main" id="{CA973577-4BCC-605B-925D-4B14985BA79B}"/>
              </a:ext>
            </a:extLst>
          </p:cNvPr>
          <p:cNvSpPr txBox="1">
            <a:spLocks/>
          </p:cNvSpPr>
          <p:nvPr/>
        </p:nvSpPr>
        <p:spPr>
          <a:xfrm>
            <a:off x="8271428" y="1273995"/>
            <a:ext cx="3600000" cy="1253449"/>
          </a:xfrm>
          <a:prstGeom prst="rect">
            <a:avLst/>
          </a:prstGeom>
        </p:spPr>
        <p:txBody>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Traditional advertising is costly and has limited reach. In digital advertising (classifieds) </a:t>
            </a:r>
            <a:r>
              <a:rPr lang="en-US" sz="1400" u="sng" dirty="0"/>
              <a:t>small businesses are crowded</a:t>
            </a:r>
            <a:r>
              <a:rPr lang="en-US" sz="1400" dirty="0"/>
              <a:t> out by big advertisers and cannot afford huge amounts required to prioritize their ads</a:t>
            </a:r>
          </a:p>
        </p:txBody>
      </p:sp>
      <p:sp>
        <p:nvSpPr>
          <p:cNvPr id="16" name="Text Placeholder 10">
            <a:extLst>
              <a:ext uri="{FF2B5EF4-FFF2-40B4-BE49-F238E27FC236}">
                <a16:creationId xmlns:a16="http://schemas.microsoft.com/office/drawing/2014/main" id="{852CA400-CCB9-FC93-2684-7BE4F42657E0}"/>
              </a:ext>
            </a:extLst>
          </p:cNvPr>
          <p:cNvSpPr txBox="1">
            <a:spLocks/>
          </p:cNvSpPr>
          <p:nvPr/>
        </p:nvSpPr>
        <p:spPr>
          <a:xfrm>
            <a:off x="6098212" y="3107585"/>
            <a:ext cx="2160000" cy="324000"/>
          </a:xfrm>
          <a:prstGeom prst="rect">
            <a:avLst/>
          </a:prstGeom>
        </p:spPr>
        <p:txBody>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t>2) Transparency</a:t>
            </a:r>
          </a:p>
        </p:txBody>
      </p:sp>
      <p:sp>
        <p:nvSpPr>
          <p:cNvPr id="18" name="Text Placeholder 11">
            <a:extLst>
              <a:ext uri="{FF2B5EF4-FFF2-40B4-BE49-F238E27FC236}">
                <a16:creationId xmlns:a16="http://schemas.microsoft.com/office/drawing/2014/main" id="{FE30E439-43BA-D134-724C-2804F77D6862}"/>
              </a:ext>
            </a:extLst>
          </p:cNvPr>
          <p:cNvSpPr txBox="1">
            <a:spLocks/>
          </p:cNvSpPr>
          <p:nvPr/>
        </p:nvSpPr>
        <p:spPr>
          <a:xfrm>
            <a:off x="8271428" y="3116733"/>
            <a:ext cx="3600000" cy="945981"/>
          </a:xfrm>
          <a:prstGeom prst="rect">
            <a:avLst/>
          </a:prstGeom>
        </p:spPr>
        <p:txBody>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Advertisers </a:t>
            </a:r>
            <a:r>
              <a:rPr lang="en-US" sz="1400" u="sng" dirty="0"/>
              <a:t>cannot tell with certainty </a:t>
            </a:r>
            <a:r>
              <a:rPr lang="en-US" sz="1400" dirty="0"/>
              <a:t>if their advertisements have engaged potential customers for the duration paid for</a:t>
            </a:r>
          </a:p>
        </p:txBody>
      </p:sp>
      <p:sp>
        <p:nvSpPr>
          <p:cNvPr id="19" name="Text Placeholder 6">
            <a:extLst>
              <a:ext uri="{FF2B5EF4-FFF2-40B4-BE49-F238E27FC236}">
                <a16:creationId xmlns:a16="http://schemas.microsoft.com/office/drawing/2014/main" id="{EEBAC92E-6C9F-FFA4-2FA7-F3F48E5C7545}"/>
              </a:ext>
            </a:extLst>
          </p:cNvPr>
          <p:cNvSpPr txBox="1">
            <a:spLocks/>
          </p:cNvSpPr>
          <p:nvPr/>
        </p:nvSpPr>
        <p:spPr>
          <a:xfrm>
            <a:off x="6098212" y="4544319"/>
            <a:ext cx="2160000" cy="324000"/>
          </a:xfrm>
          <a:prstGeom prst="rect">
            <a:avLst/>
          </a:prstGeom>
        </p:spPr>
        <p:txBody>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t>3) Quantifiable value</a:t>
            </a:r>
          </a:p>
        </p:txBody>
      </p:sp>
      <p:sp>
        <p:nvSpPr>
          <p:cNvPr id="21" name="Text Placeholder 7">
            <a:extLst>
              <a:ext uri="{FF2B5EF4-FFF2-40B4-BE49-F238E27FC236}">
                <a16:creationId xmlns:a16="http://schemas.microsoft.com/office/drawing/2014/main" id="{4B3C62FA-D846-104C-C5A0-1CF029720AB8}"/>
              </a:ext>
            </a:extLst>
          </p:cNvPr>
          <p:cNvSpPr txBox="1">
            <a:spLocks/>
          </p:cNvSpPr>
          <p:nvPr/>
        </p:nvSpPr>
        <p:spPr>
          <a:xfrm>
            <a:off x="8271428" y="4541175"/>
            <a:ext cx="3600000" cy="1212349"/>
          </a:xfrm>
          <a:prstGeom prst="rect">
            <a:avLst/>
          </a:prstGeom>
        </p:spPr>
        <p:txBody>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Per ad billing, charges a fixed amount to advertise for a fixed duration irrespective of reach. Advertisers </a:t>
            </a:r>
            <a:r>
              <a:rPr lang="en-US" sz="1400" u="sng" dirty="0"/>
              <a:t>cannot quantify the value derived</a:t>
            </a:r>
            <a:r>
              <a:rPr lang="en-US" sz="1400" dirty="0"/>
              <a:t> from investment in advertising</a:t>
            </a:r>
          </a:p>
        </p:txBody>
      </p:sp>
      <p:sp>
        <p:nvSpPr>
          <p:cNvPr id="2" name="TextBox 1">
            <a:extLst>
              <a:ext uri="{FF2B5EF4-FFF2-40B4-BE49-F238E27FC236}">
                <a16:creationId xmlns:a16="http://schemas.microsoft.com/office/drawing/2014/main" id="{5154B94F-6DEF-D775-01DE-0135B157F2FE}"/>
              </a:ext>
            </a:extLst>
          </p:cNvPr>
          <p:cNvSpPr txBox="1">
            <a:spLocks noGrp="1" noRot="1" noMove="1" noResize="1" noEditPoints="1" noAdjustHandles="1" noChangeArrowheads="1" noChangeShapeType="1"/>
          </p:cNvSpPr>
          <p:nvPr/>
        </p:nvSpPr>
        <p:spPr>
          <a:xfrm>
            <a:off x="550800" y="3432421"/>
            <a:ext cx="4320000" cy="830997"/>
          </a:xfrm>
          <a:prstGeom prst="rect">
            <a:avLst/>
          </a:prstGeom>
          <a:noFill/>
          <a:ln>
            <a:noFill/>
          </a:ln>
        </p:spPr>
        <p:txBody>
          <a:bodyPr wrap="square">
            <a:spAutoFit/>
          </a:bodyPr>
          <a:lstStyle>
            <a:defPPr>
              <a:defRPr lang="en-US"/>
            </a:defPPr>
            <a:lvl1pPr algn="ctr">
              <a:defRPr sz="1600">
                <a:solidFill>
                  <a:schemeClr val="bg1"/>
                </a:solidFill>
              </a:defRPr>
            </a:lvl1pPr>
          </a:lstStyle>
          <a:p>
            <a:r>
              <a:rPr lang="en-GB" dirty="0"/>
              <a:t>Digital classifieds </a:t>
            </a:r>
            <a:r>
              <a:rPr lang="en-US" dirty="0"/>
              <a:t>segment in Kenya is characterized by few players, high prices and crowding out of small advertisers</a:t>
            </a:r>
          </a:p>
        </p:txBody>
      </p:sp>
      <p:cxnSp>
        <p:nvCxnSpPr>
          <p:cNvPr id="7" name="Straight Connector 6">
            <a:extLst>
              <a:ext uri="{FF2B5EF4-FFF2-40B4-BE49-F238E27FC236}">
                <a16:creationId xmlns:a16="http://schemas.microsoft.com/office/drawing/2014/main" id="{56550AE7-1C33-0F17-0067-69DF16008497}"/>
              </a:ext>
            </a:extLst>
          </p:cNvPr>
          <p:cNvCxnSpPr>
            <a:cxnSpLocks/>
          </p:cNvCxnSpPr>
          <p:nvPr/>
        </p:nvCxnSpPr>
        <p:spPr>
          <a:xfrm>
            <a:off x="6092573" y="2712376"/>
            <a:ext cx="5760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210FFE5-8037-F614-590B-1ED64BCD0AC7}"/>
              </a:ext>
            </a:extLst>
          </p:cNvPr>
          <p:cNvCxnSpPr>
            <a:cxnSpLocks/>
          </p:cNvCxnSpPr>
          <p:nvPr/>
        </p:nvCxnSpPr>
        <p:spPr>
          <a:xfrm>
            <a:off x="6092573" y="4159316"/>
            <a:ext cx="5760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037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FF3A11-7A05-49E2-E552-2BBE08F7EDE0}"/>
              </a:ext>
            </a:extLst>
          </p:cNvPr>
          <p:cNvSpPr>
            <a:spLocks noGrp="1" noRot="1" noMove="1" noResize="1" noEditPoints="1" noAdjustHandles="1" noChangeArrowheads="1" noChangeShapeType="1"/>
          </p:cNvSpPr>
          <p:nvPr/>
        </p:nvSpPr>
        <p:spPr>
          <a:xfrm>
            <a:off x="10800" y="10800"/>
            <a:ext cx="5400000" cy="67572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cxnSp>
        <p:nvCxnSpPr>
          <p:cNvPr id="4" name="Straight Connector 3">
            <a:extLst>
              <a:ext uri="{FF2B5EF4-FFF2-40B4-BE49-F238E27FC236}">
                <a16:creationId xmlns:a16="http://schemas.microsoft.com/office/drawing/2014/main" id="{DC202601-D7B1-0D89-0EF6-E6F903BC170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bwMode="ltGray">
          <a:xfrm>
            <a:off x="550800" y="2707759"/>
            <a:ext cx="432000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3" name="Title 3">
            <a:extLst>
              <a:ext uri="{FF2B5EF4-FFF2-40B4-BE49-F238E27FC236}">
                <a16:creationId xmlns:a16="http://schemas.microsoft.com/office/drawing/2014/main" id="{ADFE8072-1658-045F-1E4C-3D28615C5DB8}"/>
              </a:ext>
            </a:extLst>
          </p:cNvPr>
          <p:cNvSpPr txBox="1">
            <a:spLocks noGrp="1" noRot="1" noMove="1" noResize="1" noEditPoints="1" noAdjustHandles="1" noChangeArrowheads="1" noChangeShapeType="1"/>
          </p:cNvSpPr>
          <p:nvPr/>
        </p:nvSpPr>
        <p:spPr bwMode="ltGray">
          <a:xfrm>
            <a:off x="550800" y="928195"/>
            <a:ext cx="4320000" cy="1080000"/>
          </a:xfrm>
          <a:prstGeom prst="rect">
            <a:avLst/>
          </a:prstGeom>
        </p:spPr>
        <p:txBody>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algn="ctr"/>
            <a:r>
              <a:rPr lang="en-US" dirty="0">
                <a:solidFill>
                  <a:schemeClr val="bg1"/>
                </a:solidFill>
              </a:rPr>
              <a:t>The solution</a:t>
            </a:r>
          </a:p>
        </p:txBody>
      </p:sp>
      <p:sp>
        <p:nvSpPr>
          <p:cNvPr id="8" name="Text Placeholder 5">
            <a:extLst>
              <a:ext uri="{FF2B5EF4-FFF2-40B4-BE49-F238E27FC236}">
                <a16:creationId xmlns:a16="http://schemas.microsoft.com/office/drawing/2014/main" id="{8753DB52-ABAF-BDF6-D6CB-DD555EAEA018}"/>
              </a:ext>
            </a:extLst>
          </p:cNvPr>
          <p:cNvSpPr txBox="1">
            <a:spLocks/>
          </p:cNvSpPr>
          <p:nvPr/>
        </p:nvSpPr>
        <p:spPr>
          <a:xfrm>
            <a:off x="8271429" y="1275674"/>
            <a:ext cx="3600000" cy="1093041"/>
          </a:xfrm>
          <a:prstGeom prst="rect">
            <a:avLst/>
          </a:prstGeom>
        </p:spPr>
        <p:txBody>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Zurini classifieds offer advertisers opportunity for </a:t>
            </a:r>
            <a:r>
              <a:rPr lang="en-US" sz="1400" u="sng" dirty="0"/>
              <a:t>low financial outlay</a:t>
            </a:r>
            <a:r>
              <a:rPr lang="en-US" sz="1400" dirty="0"/>
              <a:t> to achieve a wide reach using algorithms to iterate ad visibility </a:t>
            </a:r>
          </a:p>
        </p:txBody>
      </p:sp>
      <p:sp>
        <p:nvSpPr>
          <p:cNvPr id="11" name="Text Placeholder 11">
            <a:extLst>
              <a:ext uri="{FF2B5EF4-FFF2-40B4-BE49-F238E27FC236}">
                <a16:creationId xmlns:a16="http://schemas.microsoft.com/office/drawing/2014/main" id="{22903535-D676-1FAF-77A4-613B2C3CEAC3}"/>
              </a:ext>
            </a:extLst>
          </p:cNvPr>
          <p:cNvSpPr txBox="1">
            <a:spLocks/>
          </p:cNvSpPr>
          <p:nvPr/>
        </p:nvSpPr>
        <p:spPr>
          <a:xfrm>
            <a:off x="8271430" y="3107585"/>
            <a:ext cx="3600000" cy="943554"/>
          </a:xfrm>
          <a:prstGeom prst="rect">
            <a:avLst/>
          </a:prstGeom>
        </p:spPr>
        <p:txBody>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Advertisers have access to </a:t>
            </a:r>
            <a:r>
              <a:rPr lang="en-US" sz="1400" u="sng" dirty="0"/>
              <a:t>measurements and analytics</a:t>
            </a:r>
            <a:r>
              <a:rPr lang="en-US" sz="1400" dirty="0"/>
              <a:t> for </a:t>
            </a:r>
            <a:r>
              <a:rPr lang="en-US" sz="1400" u="sng" dirty="0"/>
              <a:t>evaluating ad performance</a:t>
            </a:r>
            <a:r>
              <a:rPr lang="en-US" sz="1400" dirty="0"/>
              <a:t> on key customer engagement parameters</a:t>
            </a:r>
          </a:p>
        </p:txBody>
      </p:sp>
      <p:sp>
        <p:nvSpPr>
          <p:cNvPr id="17" name="Text Placeholder 7">
            <a:extLst>
              <a:ext uri="{FF2B5EF4-FFF2-40B4-BE49-F238E27FC236}">
                <a16:creationId xmlns:a16="http://schemas.microsoft.com/office/drawing/2014/main" id="{6BD96C6A-CE6D-7B3E-CF8C-DC212E248BF7}"/>
              </a:ext>
            </a:extLst>
          </p:cNvPr>
          <p:cNvSpPr txBox="1">
            <a:spLocks/>
          </p:cNvSpPr>
          <p:nvPr/>
        </p:nvSpPr>
        <p:spPr>
          <a:xfrm>
            <a:off x="8271430" y="4544321"/>
            <a:ext cx="3600000" cy="1037686"/>
          </a:xfrm>
          <a:prstGeom prst="rect">
            <a:avLst/>
          </a:prstGeom>
        </p:spPr>
        <p:txBody>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Result based billing allows advertisers to </a:t>
            </a:r>
            <a:r>
              <a:rPr lang="en-US" sz="1400" u="sng" dirty="0"/>
              <a:t>quantify the value</a:t>
            </a:r>
            <a:r>
              <a:rPr lang="en-US" sz="1400" dirty="0"/>
              <a:t> of every unit of </a:t>
            </a:r>
            <a:r>
              <a:rPr lang="en-US" sz="1400" u="sng" dirty="0"/>
              <a:t>monetary investment</a:t>
            </a:r>
            <a:r>
              <a:rPr lang="en-US" sz="1400" dirty="0"/>
              <a:t> (impressions, clicks and leads)</a:t>
            </a:r>
          </a:p>
        </p:txBody>
      </p:sp>
      <p:cxnSp>
        <p:nvCxnSpPr>
          <p:cNvPr id="2" name="Straight Connector 1">
            <a:extLst>
              <a:ext uri="{FF2B5EF4-FFF2-40B4-BE49-F238E27FC236}">
                <a16:creationId xmlns:a16="http://schemas.microsoft.com/office/drawing/2014/main" id="{4DA20166-62C5-8729-F818-9D96FBD270E0}"/>
              </a:ext>
            </a:extLst>
          </p:cNvPr>
          <p:cNvCxnSpPr>
            <a:cxnSpLocks/>
          </p:cNvCxnSpPr>
          <p:nvPr/>
        </p:nvCxnSpPr>
        <p:spPr>
          <a:xfrm>
            <a:off x="6102847" y="2712376"/>
            <a:ext cx="5760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B5E9C0D-8B8A-9447-3334-177FBBB8BF3E}"/>
              </a:ext>
            </a:extLst>
          </p:cNvPr>
          <p:cNvCxnSpPr>
            <a:cxnSpLocks/>
          </p:cNvCxnSpPr>
          <p:nvPr/>
        </p:nvCxnSpPr>
        <p:spPr>
          <a:xfrm>
            <a:off x="6102847" y="4149042"/>
            <a:ext cx="5760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1103585F-C797-1CCF-9DAF-BA276832768E}"/>
              </a:ext>
            </a:extLst>
          </p:cNvPr>
          <p:cNvSpPr txBox="1">
            <a:spLocks/>
          </p:cNvSpPr>
          <p:nvPr/>
        </p:nvSpPr>
        <p:spPr>
          <a:xfrm>
            <a:off x="6098210" y="1269755"/>
            <a:ext cx="2160000" cy="324000"/>
          </a:xfrm>
          <a:prstGeom prst="rect">
            <a:avLst/>
          </a:prstGeom>
        </p:spPr>
        <p:txBody>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t>1) Cost</a:t>
            </a:r>
          </a:p>
        </p:txBody>
      </p:sp>
      <p:sp>
        <p:nvSpPr>
          <p:cNvPr id="13" name="Text Placeholder 10">
            <a:extLst>
              <a:ext uri="{FF2B5EF4-FFF2-40B4-BE49-F238E27FC236}">
                <a16:creationId xmlns:a16="http://schemas.microsoft.com/office/drawing/2014/main" id="{1854F2F2-3E0F-8530-1F61-775A644D92F5}"/>
              </a:ext>
            </a:extLst>
          </p:cNvPr>
          <p:cNvSpPr txBox="1">
            <a:spLocks/>
          </p:cNvSpPr>
          <p:nvPr/>
        </p:nvSpPr>
        <p:spPr>
          <a:xfrm>
            <a:off x="6098210" y="3107585"/>
            <a:ext cx="2160000" cy="324000"/>
          </a:xfrm>
          <a:prstGeom prst="rect">
            <a:avLst/>
          </a:prstGeom>
        </p:spPr>
        <p:txBody>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t>2) Transparency</a:t>
            </a:r>
          </a:p>
        </p:txBody>
      </p:sp>
      <p:sp>
        <p:nvSpPr>
          <p:cNvPr id="14" name="Text Placeholder 6">
            <a:extLst>
              <a:ext uri="{FF2B5EF4-FFF2-40B4-BE49-F238E27FC236}">
                <a16:creationId xmlns:a16="http://schemas.microsoft.com/office/drawing/2014/main" id="{0BF0D284-F7A7-DFAE-6BCA-75F40A2D6DE9}"/>
              </a:ext>
            </a:extLst>
          </p:cNvPr>
          <p:cNvSpPr txBox="1">
            <a:spLocks/>
          </p:cNvSpPr>
          <p:nvPr/>
        </p:nvSpPr>
        <p:spPr>
          <a:xfrm>
            <a:off x="6098210" y="4544321"/>
            <a:ext cx="2160000" cy="324000"/>
          </a:xfrm>
          <a:prstGeom prst="rect">
            <a:avLst/>
          </a:prstGeom>
        </p:spPr>
        <p:txBody>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t>3) Quantifiable value</a:t>
            </a:r>
          </a:p>
        </p:txBody>
      </p:sp>
      <p:sp>
        <p:nvSpPr>
          <p:cNvPr id="15" name="TextBox 14">
            <a:extLst>
              <a:ext uri="{FF2B5EF4-FFF2-40B4-BE49-F238E27FC236}">
                <a16:creationId xmlns:a16="http://schemas.microsoft.com/office/drawing/2014/main" id="{44C863C4-8A6F-38B2-A2BF-FB9018A82E56}"/>
              </a:ext>
            </a:extLst>
          </p:cNvPr>
          <p:cNvSpPr txBox="1">
            <a:spLocks noGrp="1" noRot="1" noMove="1" noResize="1" noEditPoints="1" noAdjustHandles="1" noChangeArrowheads="1" noChangeShapeType="1"/>
          </p:cNvSpPr>
          <p:nvPr/>
        </p:nvSpPr>
        <p:spPr>
          <a:xfrm>
            <a:off x="550800" y="3432421"/>
            <a:ext cx="4320000" cy="830997"/>
          </a:xfrm>
          <a:prstGeom prst="rect">
            <a:avLst/>
          </a:prstGeom>
          <a:noFill/>
          <a:ln>
            <a:noFill/>
          </a:ln>
        </p:spPr>
        <p:txBody>
          <a:bodyPr wrap="square">
            <a:spAutoFit/>
          </a:bodyPr>
          <a:lstStyle>
            <a:defPPr>
              <a:defRPr lang="en-US"/>
            </a:defPPr>
            <a:lvl1pPr algn="ctr">
              <a:defRPr sz="1600">
                <a:solidFill>
                  <a:schemeClr val="bg1"/>
                </a:solidFill>
              </a:defRPr>
            </a:lvl1pPr>
          </a:lstStyle>
          <a:p>
            <a:r>
              <a:rPr lang="en-US" dirty="0"/>
              <a:t>Affordable technology, transparently connecting advertisers and customers with ease and memorable user experience</a:t>
            </a:r>
          </a:p>
        </p:txBody>
      </p:sp>
    </p:spTree>
    <p:extLst>
      <p:ext uri="{BB962C8B-B14F-4D97-AF65-F5344CB8AC3E}">
        <p14:creationId xmlns:p14="http://schemas.microsoft.com/office/powerpoint/2010/main" val="115428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1" title="Opportunity Graph Circles">
            <a:extLst>
              <a:ext uri="{FF2B5EF4-FFF2-40B4-BE49-F238E27FC236}">
                <a16:creationId xmlns:a16="http://schemas.microsoft.com/office/drawing/2014/main" id="{8D4ACE1E-AB22-3C9C-4B03-B01033396B6D}"/>
              </a:ext>
            </a:extLst>
          </p:cNvPr>
          <p:cNvSpPr txBox="1">
            <a:spLocks/>
          </p:cNvSpPr>
          <p:nvPr/>
        </p:nvSpPr>
        <p:spPr>
          <a:xfrm>
            <a:off x="5973870" y="893542"/>
            <a:ext cx="1728000" cy="1728000"/>
          </a:xfrm>
          <a:prstGeom prst="ellipse">
            <a:avLst/>
          </a:prstGeom>
          <a:solidFill>
            <a:schemeClr val="tx1">
              <a:alpha val="10000"/>
            </a:schemeClr>
          </a:solidFill>
        </p:spPr>
        <p:txBody>
          <a:bodyPr vert="horz" lIns="0" tIns="0" rIns="0" bIns="0" rtlCol="0" anchor="ctr">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2pPr>
            <a:lvl3pPr marL="542925" indent="0" algn="l"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3pPr>
            <a:lvl4pPr marL="809625" indent="0" algn="l" defTabSz="914400" rtl="0" eaLnBrk="1" latinLnBrk="0" hangingPunct="1">
              <a:lnSpc>
                <a:spcPct val="100000"/>
              </a:lnSpc>
              <a:spcBef>
                <a:spcPts val="500"/>
              </a:spcBef>
              <a:spcAft>
                <a:spcPts val="500"/>
              </a:spcAft>
              <a:buFont typeface="Arial" panose="020B0604020202020204" pitchFamily="34" charset="0"/>
              <a:buNone/>
              <a:defRPr sz="1400" kern="1200">
                <a:solidFill>
                  <a:schemeClr val="tx2"/>
                </a:solidFill>
                <a:latin typeface="+mn-lt"/>
                <a:ea typeface="+mn-ea"/>
                <a:cs typeface="+mn-cs"/>
              </a:defRPr>
            </a:lvl4pPr>
            <a:lvl5pPr marL="1076325" indent="0" algn="l" defTabSz="914400" rtl="0" eaLnBrk="1" latinLnBrk="0" hangingPunct="1">
              <a:lnSpc>
                <a:spcPct val="100000"/>
              </a:lnSpc>
              <a:spcBef>
                <a:spcPts val="500"/>
              </a:spcBef>
              <a:spcAft>
                <a:spcPts val="500"/>
              </a:spcAft>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a:p>
            <a:r>
              <a:rPr lang="en-US" sz="1200" dirty="0"/>
              <a:t>Digital classifieds Spend </a:t>
            </a:r>
            <a:r>
              <a:rPr lang="en-US" sz="1200" b="1" dirty="0"/>
              <a:t>2023</a:t>
            </a:r>
          </a:p>
          <a:p>
            <a:r>
              <a:rPr lang="en-US" sz="1200" dirty="0"/>
              <a:t> </a:t>
            </a:r>
          </a:p>
        </p:txBody>
      </p:sp>
      <p:sp>
        <p:nvSpPr>
          <p:cNvPr id="15" name="Rectangle 14">
            <a:extLst>
              <a:ext uri="{FF2B5EF4-FFF2-40B4-BE49-F238E27FC236}">
                <a16:creationId xmlns:a16="http://schemas.microsoft.com/office/drawing/2014/main" id="{0E41CE43-F65F-E58D-5353-5831C19C1603}"/>
              </a:ext>
            </a:extLst>
          </p:cNvPr>
          <p:cNvSpPr>
            <a:spLocks noGrp="1" noRot="1" noMove="1" noResize="1" noEditPoints="1" noAdjustHandles="1" noChangeArrowheads="1" noChangeShapeType="1"/>
          </p:cNvSpPr>
          <p:nvPr/>
        </p:nvSpPr>
        <p:spPr>
          <a:xfrm>
            <a:off x="10800" y="10800"/>
            <a:ext cx="5400000" cy="67572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dirty="0"/>
          </a:p>
        </p:txBody>
      </p:sp>
      <p:cxnSp>
        <p:nvCxnSpPr>
          <p:cNvPr id="19" name="Straight Connector 18">
            <a:extLst>
              <a:ext uri="{FF2B5EF4-FFF2-40B4-BE49-F238E27FC236}">
                <a16:creationId xmlns:a16="http://schemas.microsoft.com/office/drawing/2014/main" id="{684A9C0D-D3F7-3085-8DC5-119374C15EB4}"/>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bwMode="ltGray">
          <a:xfrm>
            <a:off x="550800" y="2712840"/>
            <a:ext cx="432000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22" name="Title 3">
            <a:extLst>
              <a:ext uri="{FF2B5EF4-FFF2-40B4-BE49-F238E27FC236}">
                <a16:creationId xmlns:a16="http://schemas.microsoft.com/office/drawing/2014/main" id="{90611F32-6E2B-6250-B6DE-C5DBBA2264CB}"/>
              </a:ext>
            </a:extLst>
          </p:cNvPr>
          <p:cNvSpPr txBox="1">
            <a:spLocks noGrp="1" noRot="1" noMove="1" noResize="1" noEditPoints="1" noAdjustHandles="1" noChangeArrowheads="1" noChangeShapeType="1"/>
          </p:cNvSpPr>
          <p:nvPr/>
        </p:nvSpPr>
        <p:spPr bwMode="ltGray">
          <a:xfrm>
            <a:off x="550800" y="907290"/>
            <a:ext cx="4320000" cy="1080000"/>
          </a:xfrm>
          <a:prstGeom prst="rect">
            <a:avLst/>
          </a:prstGeom>
        </p:spPr>
        <p:txBody>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algn="ctr"/>
            <a:r>
              <a:rPr lang="en-US" dirty="0">
                <a:solidFill>
                  <a:schemeClr val="bg1"/>
                </a:solidFill>
              </a:rPr>
              <a:t>Market opportunity validation</a:t>
            </a:r>
          </a:p>
        </p:txBody>
      </p:sp>
      <p:sp>
        <p:nvSpPr>
          <p:cNvPr id="34" name="Text Placeholder 3" title="Opportunity Graph Circles">
            <a:extLst>
              <a:ext uri="{FF2B5EF4-FFF2-40B4-BE49-F238E27FC236}">
                <a16:creationId xmlns:a16="http://schemas.microsoft.com/office/drawing/2014/main" id="{66A26B35-C5F0-0A1E-7112-2E31DC3C6C4A}"/>
              </a:ext>
            </a:extLst>
          </p:cNvPr>
          <p:cNvSpPr txBox="1">
            <a:spLocks/>
          </p:cNvSpPr>
          <p:nvPr/>
        </p:nvSpPr>
        <p:spPr>
          <a:xfrm>
            <a:off x="9186523" y="605542"/>
            <a:ext cx="2304000" cy="2304000"/>
          </a:xfrm>
          <a:prstGeom prst="ellipse">
            <a:avLst/>
          </a:prstGeom>
          <a:solidFill>
            <a:schemeClr val="tx1">
              <a:alpha val="10000"/>
            </a:schemeClr>
          </a:solidFill>
        </p:spPr>
        <p:txBody>
          <a:bodyPr vert="horz" lIns="0" tIns="0" rIns="0" bIns="0" rtlCol="0" anchor="ctr">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ZA" sz="1800" kern="1200" dirty="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a:p>
            <a:r>
              <a:rPr lang="en-US" sz="1600" dirty="0"/>
              <a:t>Digital classifieds Spend </a:t>
            </a:r>
            <a:r>
              <a:rPr lang="en-US" sz="1600" b="1" dirty="0"/>
              <a:t>2027</a:t>
            </a:r>
            <a:r>
              <a:rPr lang="en-US" sz="1600" dirty="0"/>
              <a:t> </a:t>
            </a:r>
          </a:p>
        </p:txBody>
      </p:sp>
      <p:cxnSp>
        <p:nvCxnSpPr>
          <p:cNvPr id="35" name="Straight Connector 34">
            <a:extLst>
              <a:ext uri="{FF2B5EF4-FFF2-40B4-BE49-F238E27FC236}">
                <a16:creationId xmlns:a16="http://schemas.microsoft.com/office/drawing/2014/main" id="{017A63E5-488D-F084-2A4B-B2D39EBEC88E}"/>
              </a:ext>
              <a:ext uri="{C183D7F6-B498-43B3-948B-1728B52AA6E4}">
                <adec:decorative xmlns:adec="http://schemas.microsoft.com/office/drawing/2017/decorative" val="1"/>
              </a:ext>
            </a:extLst>
          </p:cNvPr>
          <p:cNvCxnSpPr>
            <a:cxnSpLocks/>
          </p:cNvCxnSpPr>
          <p:nvPr/>
        </p:nvCxnSpPr>
        <p:spPr>
          <a:xfrm>
            <a:off x="9458099" y="1745499"/>
            <a:ext cx="180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F5D9B5F-B653-29B9-BB38-13F04FAB7F2D}"/>
              </a:ext>
              <a:ext uri="{C183D7F6-B498-43B3-948B-1728B52AA6E4}">
                <adec:decorative xmlns:adec="http://schemas.microsoft.com/office/drawing/2017/decorative" val="1"/>
              </a:ext>
            </a:extLst>
          </p:cNvPr>
          <p:cNvCxnSpPr>
            <a:cxnSpLocks/>
          </p:cNvCxnSpPr>
          <p:nvPr/>
        </p:nvCxnSpPr>
        <p:spPr>
          <a:xfrm>
            <a:off x="6063035" y="1758427"/>
            <a:ext cx="1512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8" name="Text Placeholder 6">
            <a:extLst>
              <a:ext uri="{FF2B5EF4-FFF2-40B4-BE49-F238E27FC236}">
                <a16:creationId xmlns:a16="http://schemas.microsoft.com/office/drawing/2014/main" id="{82B1C5FB-AAD0-F335-50F4-498DE4CA07BB}"/>
              </a:ext>
            </a:extLst>
          </p:cNvPr>
          <p:cNvSpPr txBox="1">
            <a:spLocks/>
          </p:cNvSpPr>
          <p:nvPr/>
        </p:nvSpPr>
        <p:spPr>
          <a:xfrm>
            <a:off x="5963782" y="1167373"/>
            <a:ext cx="1752932" cy="494472"/>
          </a:xfrm>
          <a:prstGeom prst="rect">
            <a:avLst/>
          </a:prstGeom>
          <a:noFill/>
        </p:spPr>
        <p:txBody>
          <a:bodyPr vert="horz" lIns="0" tIns="0" rIns="0" bIns="0" rtlCol="0" anchor="b">
            <a:noAutofit/>
          </a:bodyPr>
          <a:lstStyle>
            <a:lvl1pPr marL="0" indent="0" algn="ctr" defTabSz="914400" rtl="0" eaLnBrk="1" latinLnBrk="0" hangingPunct="1">
              <a:lnSpc>
                <a:spcPct val="100000"/>
              </a:lnSpc>
              <a:spcBef>
                <a:spcPts val="0"/>
              </a:spcBef>
              <a:spcAft>
                <a:spcPts val="0"/>
              </a:spcAft>
              <a:buClr>
                <a:schemeClr val="accent1"/>
              </a:buClr>
              <a:buFont typeface="Arial" panose="020B0604020202020204" pitchFamily="34" charset="0"/>
              <a:buNone/>
              <a:defRPr sz="6600" kern="1200">
                <a:solidFill>
                  <a:schemeClr val="tx1">
                    <a:lumMod val="75000"/>
                    <a:lumOff val="25000"/>
                  </a:schemeClr>
                </a:solidFill>
                <a:latin typeface="+mj-lt"/>
                <a:ea typeface="+mn-ea"/>
                <a:cs typeface="+mn-cs"/>
              </a:defRPr>
            </a:lvl1pPr>
            <a:lvl2pPr marL="266700" indent="0" algn="l"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2pPr>
            <a:lvl3pPr marL="542925" indent="0" algn="l"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3pPr>
            <a:lvl4pPr marL="809625" indent="0" algn="l" defTabSz="914400" rtl="0" eaLnBrk="1" latinLnBrk="0" hangingPunct="1">
              <a:lnSpc>
                <a:spcPct val="100000"/>
              </a:lnSpc>
              <a:spcBef>
                <a:spcPts val="500"/>
              </a:spcBef>
              <a:spcAft>
                <a:spcPts val="500"/>
              </a:spcAft>
              <a:buFont typeface="Arial" panose="020B0604020202020204" pitchFamily="34" charset="0"/>
              <a:buNone/>
              <a:defRPr sz="1400" kern="1200">
                <a:solidFill>
                  <a:schemeClr val="tx2"/>
                </a:solidFill>
                <a:latin typeface="+mn-lt"/>
                <a:ea typeface="+mn-ea"/>
                <a:cs typeface="+mn-cs"/>
              </a:defRPr>
            </a:lvl4pPr>
            <a:lvl5pPr marL="1076325" indent="0" algn="l" defTabSz="914400" rtl="0" eaLnBrk="1" latinLnBrk="0" hangingPunct="1">
              <a:lnSpc>
                <a:spcPct val="100000"/>
              </a:lnSpc>
              <a:spcBef>
                <a:spcPts val="500"/>
              </a:spcBef>
              <a:spcAft>
                <a:spcPts val="500"/>
              </a:spcAft>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$11.72m</a:t>
            </a:r>
          </a:p>
        </p:txBody>
      </p:sp>
      <p:sp>
        <p:nvSpPr>
          <p:cNvPr id="39" name="Text Placeholder 6">
            <a:extLst>
              <a:ext uri="{FF2B5EF4-FFF2-40B4-BE49-F238E27FC236}">
                <a16:creationId xmlns:a16="http://schemas.microsoft.com/office/drawing/2014/main" id="{ECDED1C3-5074-DAEB-0C95-4F36D1521D7F}"/>
              </a:ext>
            </a:extLst>
          </p:cNvPr>
          <p:cNvSpPr txBox="1">
            <a:spLocks/>
          </p:cNvSpPr>
          <p:nvPr/>
        </p:nvSpPr>
        <p:spPr>
          <a:xfrm>
            <a:off x="9472690" y="1202592"/>
            <a:ext cx="1752932" cy="500736"/>
          </a:xfrm>
          <a:prstGeom prst="rect">
            <a:avLst/>
          </a:prstGeom>
          <a:noFill/>
        </p:spPr>
        <p:txBody>
          <a:bodyPr vert="horz" lIns="0" tIns="0" rIns="0" bIns="0" rtlCol="0" anchor="b">
            <a:noAutofit/>
          </a:bodyPr>
          <a:lstStyle>
            <a:lvl1pPr marL="0" indent="0" algn="ctr" defTabSz="914400" rtl="0" eaLnBrk="1" latinLnBrk="0" hangingPunct="1">
              <a:lnSpc>
                <a:spcPct val="100000"/>
              </a:lnSpc>
              <a:spcBef>
                <a:spcPts val="0"/>
              </a:spcBef>
              <a:spcAft>
                <a:spcPts val="0"/>
              </a:spcAft>
              <a:buClr>
                <a:schemeClr val="accent1"/>
              </a:buClr>
              <a:buFont typeface="Arial" panose="020B0604020202020204" pitchFamily="34" charset="0"/>
              <a:buNone/>
              <a:defRPr sz="6600" kern="1200">
                <a:solidFill>
                  <a:schemeClr val="tx1">
                    <a:lumMod val="75000"/>
                    <a:lumOff val="25000"/>
                  </a:schemeClr>
                </a:solidFill>
                <a:latin typeface="+mj-lt"/>
                <a:ea typeface="+mn-ea"/>
                <a:cs typeface="+mn-cs"/>
              </a:defRPr>
            </a:lvl1pPr>
            <a:lvl2pPr marL="266700" indent="0" algn="l"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2pPr>
            <a:lvl3pPr marL="542925" indent="0" algn="l"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3pPr>
            <a:lvl4pPr marL="809625" indent="0" algn="l" defTabSz="914400" rtl="0" eaLnBrk="1" latinLnBrk="0" hangingPunct="1">
              <a:lnSpc>
                <a:spcPct val="100000"/>
              </a:lnSpc>
              <a:spcBef>
                <a:spcPts val="500"/>
              </a:spcBef>
              <a:spcAft>
                <a:spcPts val="500"/>
              </a:spcAft>
              <a:buFont typeface="Arial" panose="020B0604020202020204" pitchFamily="34" charset="0"/>
              <a:buNone/>
              <a:defRPr sz="1400" kern="1200">
                <a:solidFill>
                  <a:schemeClr val="tx2"/>
                </a:solidFill>
                <a:latin typeface="+mn-lt"/>
                <a:ea typeface="+mn-ea"/>
                <a:cs typeface="+mn-cs"/>
              </a:defRPr>
            </a:lvl4pPr>
            <a:lvl5pPr marL="1076325" indent="0" algn="l" defTabSz="914400" rtl="0" eaLnBrk="1" latinLnBrk="0" hangingPunct="1">
              <a:lnSpc>
                <a:spcPct val="100000"/>
              </a:lnSpc>
              <a:spcBef>
                <a:spcPts val="500"/>
              </a:spcBef>
              <a:spcAft>
                <a:spcPts val="500"/>
              </a:spcAft>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$13.74m</a:t>
            </a:r>
          </a:p>
        </p:txBody>
      </p:sp>
      <p:sp>
        <p:nvSpPr>
          <p:cNvPr id="41" name="TextBox 40">
            <a:extLst>
              <a:ext uri="{FF2B5EF4-FFF2-40B4-BE49-F238E27FC236}">
                <a16:creationId xmlns:a16="http://schemas.microsoft.com/office/drawing/2014/main" id="{3F137805-EA53-0FAE-83B8-308F8B3042D1}"/>
              </a:ext>
            </a:extLst>
          </p:cNvPr>
          <p:cNvSpPr txBox="1">
            <a:spLocks noGrp="1" noRot="1" noMove="1" noResize="1" noEditPoints="1" noAdjustHandles="1" noChangeArrowheads="1" noChangeShapeType="1"/>
          </p:cNvSpPr>
          <p:nvPr/>
        </p:nvSpPr>
        <p:spPr>
          <a:xfrm>
            <a:off x="550800" y="3439632"/>
            <a:ext cx="4320000" cy="584775"/>
          </a:xfrm>
          <a:prstGeom prst="rect">
            <a:avLst/>
          </a:prstGeom>
          <a:noFill/>
          <a:ln>
            <a:noFill/>
          </a:ln>
        </p:spPr>
        <p:txBody>
          <a:bodyPr wrap="square">
            <a:spAutoFit/>
          </a:bodyPr>
          <a:lstStyle/>
          <a:p>
            <a:pPr algn="ctr"/>
            <a:r>
              <a:rPr lang="en-US" sz="1600" dirty="0">
                <a:solidFill>
                  <a:schemeClr val="bg1"/>
                </a:solidFill>
              </a:rPr>
              <a:t>Digital classifieds revenue/spend projected to grow by 17.23% from 2023 to 2027.</a:t>
            </a:r>
          </a:p>
        </p:txBody>
      </p:sp>
      <p:sp>
        <p:nvSpPr>
          <p:cNvPr id="3" name="Arrow: Chevron 2">
            <a:extLst>
              <a:ext uri="{FF2B5EF4-FFF2-40B4-BE49-F238E27FC236}">
                <a16:creationId xmlns:a16="http://schemas.microsoft.com/office/drawing/2014/main" id="{CCB42DA1-84BE-CBFE-CE86-1F8873426AD3}"/>
              </a:ext>
            </a:extLst>
          </p:cNvPr>
          <p:cNvSpPr/>
          <p:nvPr/>
        </p:nvSpPr>
        <p:spPr>
          <a:xfrm>
            <a:off x="7783925" y="1508896"/>
            <a:ext cx="252000" cy="494472"/>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Arrow: Chevron 4">
            <a:extLst>
              <a:ext uri="{FF2B5EF4-FFF2-40B4-BE49-F238E27FC236}">
                <a16:creationId xmlns:a16="http://schemas.microsoft.com/office/drawing/2014/main" id="{F89A0B21-C9AD-ABB4-B712-AFBFC209C841}"/>
              </a:ext>
            </a:extLst>
          </p:cNvPr>
          <p:cNvSpPr/>
          <p:nvPr/>
        </p:nvSpPr>
        <p:spPr>
          <a:xfrm>
            <a:off x="8112368" y="1432132"/>
            <a:ext cx="288000" cy="648000"/>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hevron 5">
            <a:extLst>
              <a:ext uri="{FF2B5EF4-FFF2-40B4-BE49-F238E27FC236}">
                <a16:creationId xmlns:a16="http://schemas.microsoft.com/office/drawing/2014/main" id="{C00633AE-4F29-F0B8-3B25-F05D8D61480D}"/>
              </a:ext>
            </a:extLst>
          </p:cNvPr>
          <p:cNvSpPr/>
          <p:nvPr/>
        </p:nvSpPr>
        <p:spPr>
          <a:xfrm>
            <a:off x="8470983" y="1342132"/>
            <a:ext cx="324000" cy="828000"/>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36C4A9A3-1A5C-E132-F7C3-0D8AD254DD3B}"/>
              </a:ext>
            </a:extLst>
          </p:cNvPr>
          <p:cNvSpPr/>
          <p:nvPr/>
        </p:nvSpPr>
        <p:spPr>
          <a:xfrm>
            <a:off x="8782481" y="1252132"/>
            <a:ext cx="360000" cy="1008000"/>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3" name="Table 12">
            <a:extLst>
              <a:ext uri="{FF2B5EF4-FFF2-40B4-BE49-F238E27FC236}">
                <a16:creationId xmlns:a16="http://schemas.microsoft.com/office/drawing/2014/main" id="{A77CB2D3-0168-EF2D-6AFA-D90DF05826C3}"/>
              </a:ext>
            </a:extLst>
          </p:cNvPr>
          <p:cNvGraphicFramePr>
            <a:graphicFrameLocks noGrp="1"/>
          </p:cNvGraphicFramePr>
          <p:nvPr>
            <p:extLst>
              <p:ext uri="{D42A27DB-BD31-4B8C-83A1-F6EECF244321}">
                <p14:modId xmlns:p14="http://schemas.microsoft.com/office/powerpoint/2010/main" val="1216339500"/>
              </p:ext>
            </p:extLst>
          </p:nvPr>
        </p:nvGraphicFramePr>
        <p:xfrm>
          <a:off x="5662511" y="3125698"/>
          <a:ext cx="6253381" cy="2676710"/>
        </p:xfrm>
        <a:graphic>
          <a:graphicData uri="http://schemas.openxmlformats.org/drawingml/2006/table">
            <a:tbl>
              <a:tblPr>
                <a:tableStyleId>{0660B408-B3CF-4A94-85FC-2B1E0A45F4A2}</a:tableStyleId>
              </a:tblPr>
              <a:tblGrid>
                <a:gridCol w="1360657">
                  <a:extLst>
                    <a:ext uri="{9D8B030D-6E8A-4147-A177-3AD203B41FA5}">
                      <a16:colId xmlns:a16="http://schemas.microsoft.com/office/drawing/2014/main" val="2079925595"/>
                    </a:ext>
                  </a:extLst>
                </a:gridCol>
                <a:gridCol w="992430">
                  <a:extLst>
                    <a:ext uri="{9D8B030D-6E8A-4147-A177-3AD203B41FA5}">
                      <a16:colId xmlns:a16="http://schemas.microsoft.com/office/drawing/2014/main" val="1749564519"/>
                    </a:ext>
                  </a:extLst>
                </a:gridCol>
                <a:gridCol w="964659">
                  <a:extLst>
                    <a:ext uri="{9D8B030D-6E8A-4147-A177-3AD203B41FA5}">
                      <a16:colId xmlns:a16="http://schemas.microsoft.com/office/drawing/2014/main" val="115666698"/>
                    </a:ext>
                  </a:extLst>
                </a:gridCol>
                <a:gridCol w="978545">
                  <a:extLst>
                    <a:ext uri="{9D8B030D-6E8A-4147-A177-3AD203B41FA5}">
                      <a16:colId xmlns:a16="http://schemas.microsoft.com/office/drawing/2014/main" val="696121650"/>
                    </a:ext>
                  </a:extLst>
                </a:gridCol>
                <a:gridCol w="978545">
                  <a:extLst>
                    <a:ext uri="{9D8B030D-6E8A-4147-A177-3AD203B41FA5}">
                      <a16:colId xmlns:a16="http://schemas.microsoft.com/office/drawing/2014/main" val="2869164218"/>
                    </a:ext>
                  </a:extLst>
                </a:gridCol>
                <a:gridCol w="978545">
                  <a:extLst>
                    <a:ext uri="{9D8B030D-6E8A-4147-A177-3AD203B41FA5}">
                      <a16:colId xmlns:a16="http://schemas.microsoft.com/office/drawing/2014/main" val="2099344766"/>
                    </a:ext>
                  </a:extLst>
                </a:gridCol>
              </a:tblGrid>
              <a:tr h="320773">
                <a:tc>
                  <a:txBody>
                    <a:bodyPr/>
                    <a:lstStyle/>
                    <a:p>
                      <a:pPr algn="l" fontAlgn="b"/>
                      <a:endParaRPr lang="en-US" sz="1000" b="1" i="0" u="none" strike="noStrike" dirty="0">
                        <a:solidFill>
                          <a:srgbClr val="000000"/>
                        </a:solidFill>
                        <a:effectLst/>
                        <a:latin typeface="+mn-lt"/>
                      </a:endParaRPr>
                    </a:p>
                  </a:txBody>
                  <a:tcPr marL="3857" marR="3857" marT="385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u="none" strike="noStrike" dirty="0">
                          <a:effectLst/>
                          <a:latin typeface="+mn-lt"/>
                        </a:rPr>
                        <a:t>2023</a:t>
                      </a:r>
                      <a:endParaRPr lang="en-US" sz="1000" b="1"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u="none" strike="noStrike" dirty="0">
                          <a:effectLst/>
                          <a:latin typeface="+mn-lt"/>
                        </a:rPr>
                        <a:t>2024</a:t>
                      </a:r>
                      <a:endParaRPr lang="en-US" sz="1000" b="1"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u="none" strike="noStrike" dirty="0">
                          <a:effectLst/>
                          <a:latin typeface="+mn-lt"/>
                        </a:rPr>
                        <a:t>2025</a:t>
                      </a:r>
                      <a:endParaRPr lang="en-US" sz="1000" b="1"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u="none" strike="noStrike" dirty="0">
                          <a:effectLst/>
                          <a:latin typeface="+mn-lt"/>
                        </a:rPr>
                        <a:t>2026</a:t>
                      </a:r>
                      <a:endParaRPr lang="en-US" sz="1000" b="1"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u="none" strike="noStrike" dirty="0">
                          <a:effectLst/>
                          <a:latin typeface="+mn-lt"/>
                        </a:rPr>
                        <a:t>2027</a:t>
                      </a:r>
                      <a:endParaRPr lang="en-US" sz="1000" b="1"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65373728"/>
                  </a:ext>
                </a:extLst>
              </a:tr>
              <a:tr h="338824">
                <a:tc>
                  <a:txBody>
                    <a:bodyPr/>
                    <a:lstStyle/>
                    <a:p>
                      <a:pPr algn="l" fontAlgn="ctr"/>
                      <a:r>
                        <a:rPr lang="en-US" sz="900" b="1" u="none" strike="noStrike" dirty="0">
                          <a:effectLst/>
                          <a:latin typeface="+mn-lt"/>
                        </a:rPr>
                        <a:t>Audio Advertising</a:t>
                      </a:r>
                      <a:endParaRPr lang="en-US" sz="900" b="1" i="0" u="none" strike="noStrike" dirty="0">
                        <a:solidFill>
                          <a:srgbClr val="000000"/>
                        </a:solidFill>
                        <a:effectLst/>
                        <a:latin typeface="+mn-lt"/>
                      </a:endParaRPr>
                    </a:p>
                  </a:txBody>
                  <a:tcPr marL="36000"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900" u="none" strike="noStrike" dirty="0">
                          <a:effectLst/>
                          <a:latin typeface="+mn-lt"/>
                        </a:rPr>
                        <a:t> 1,630,000.00 </a:t>
                      </a:r>
                      <a:endParaRPr lang="en-US" sz="900" b="0"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900" u="none" strike="noStrike" dirty="0">
                          <a:effectLst/>
                          <a:latin typeface="+mn-lt"/>
                        </a:rPr>
                        <a:t>1,690,000.00 </a:t>
                      </a:r>
                      <a:endParaRPr lang="en-US" sz="900" b="0"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900" u="none" strike="noStrike" dirty="0">
                          <a:effectLst/>
                          <a:latin typeface="+mn-lt"/>
                        </a:rPr>
                        <a:t>1,730,000.00 </a:t>
                      </a:r>
                      <a:endParaRPr lang="en-US" sz="900" b="0"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900" u="none" strike="noStrike" dirty="0">
                          <a:effectLst/>
                          <a:latin typeface="+mn-lt"/>
                        </a:rPr>
                        <a:t>1,750,000.00 </a:t>
                      </a:r>
                      <a:endParaRPr lang="en-US" sz="900" b="0"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900" u="none" strike="noStrike" dirty="0">
                          <a:effectLst/>
                          <a:latin typeface="+mn-lt"/>
                        </a:rPr>
                        <a:t>1,760,000.00 </a:t>
                      </a:r>
                      <a:endParaRPr lang="en-US" sz="900" b="0"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75944015"/>
                  </a:ext>
                </a:extLst>
              </a:tr>
              <a:tr h="338824">
                <a:tc>
                  <a:txBody>
                    <a:bodyPr/>
                    <a:lstStyle/>
                    <a:p>
                      <a:pPr algn="l" fontAlgn="ctr"/>
                      <a:r>
                        <a:rPr lang="en-US" sz="900" b="1" u="none" strike="noStrike" dirty="0">
                          <a:effectLst/>
                          <a:latin typeface="+mn-lt"/>
                        </a:rPr>
                        <a:t>Banner Advertising</a:t>
                      </a:r>
                      <a:endParaRPr lang="en-US" sz="900" b="1" i="0" u="none" strike="noStrike" dirty="0">
                        <a:solidFill>
                          <a:srgbClr val="000000"/>
                        </a:solidFill>
                        <a:effectLst/>
                        <a:latin typeface="+mn-lt"/>
                      </a:endParaRPr>
                    </a:p>
                  </a:txBody>
                  <a:tcPr marL="36000"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900" u="none" strike="noStrike" dirty="0">
                          <a:effectLst/>
                          <a:latin typeface="+mn-lt"/>
                        </a:rPr>
                        <a:t>26,770,000.00 </a:t>
                      </a:r>
                      <a:endParaRPr lang="en-US" sz="900" b="0"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900" u="none" strike="noStrike" dirty="0">
                          <a:effectLst/>
                          <a:latin typeface="+mn-lt"/>
                        </a:rPr>
                        <a:t>28,800,000.00 </a:t>
                      </a:r>
                      <a:endParaRPr lang="en-US" sz="900" b="0"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900" u="none" strike="noStrike" dirty="0">
                          <a:effectLst/>
                          <a:latin typeface="+mn-lt"/>
                        </a:rPr>
                        <a:t>30,660,000.00 </a:t>
                      </a:r>
                      <a:endParaRPr lang="en-US" sz="900" b="0"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900" u="none" strike="noStrike" dirty="0">
                          <a:effectLst/>
                          <a:latin typeface="+mn-lt"/>
                        </a:rPr>
                        <a:t>32,390,000.00 </a:t>
                      </a:r>
                      <a:endParaRPr lang="en-US" sz="900" b="0"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900" u="none" strike="noStrike" dirty="0">
                          <a:effectLst/>
                          <a:latin typeface="+mn-lt"/>
                        </a:rPr>
                        <a:t>34,130,000.00 </a:t>
                      </a:r>
                      <a:endParaRPr lang="en-US" sz="900" b="0"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32105874"/>
                  </a:ext>
                </a:extLst>
              </a:tr>
              <a:tr h="338824">
                <a:tc>
                  <a:txBody>
                    <a:bodyPr/>
                    <a:lstStyle/>
                    <a:p>
                      <a:pPr algn="l" fontAlgn="ctr"/>
                      <a:r>
                        <a:rPr lang="en-US" sz="900" b="1" u="none" strike="noStrike" dirty="0">
                          <a:solidFill>
                            <a:schemeClr val="bg1"/>
                          </a:solidFill>
                          <a:effectLst/>
                          <a:latin typeface="+mn-lt"/>
                        </a:rPr>
                        <a:t>Classifieds</a:t>
                      </a:r>
                      <a:endParaRPr lang="en-US" sz="900" b="1" i="0" u="none" strike="noStrike" dirty="0">
                        <a:solidFill>
                          <a:schemeClr val="bg1"/>
                        </a:solidFill>
                        <a:effectLst/>
                        <a:latin typeface="+mn-lt"/>
                      </a:endParaRPr>
                    </a:p>
                  </a:txBody>
                  <a:tcPr marL="36000"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US" sz="900" u="none" strike="noStrike" dirty="0">
                          <a:solidFill>
                            <a:schemeClr val="bg1"/>
                          </a:solidFill>
                          <a:effectLst/>
                          <a:latin typeface="+mn-lt"/>
                        </a:rPr>
                        <a:t>11,720,000.00 </a:t>
                      </a:r>
                      <a:endParaRPr lang="en-US" sz="900" b="0" i="0" u="none" strike="noStrike" dirty="0">
                        <a:solidFill>
                          <a:schemeClr val="bg1"/>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US" sz="900" u="none" strike="noStrike" dirty="0">
                          <a:solidFill>
                            <a:schemeClr val="bg1"/>
                          </a:solidFill>
                          <a:effectLst/>
                          <a:latin typeface="+mn-lt"/>
                        </a:rPr>
                        <a:t>12,220,000.00 </a:t>
                      </a:r>
                      <a:endParaRPr lang="en-US" sz="900" b="0" i="0" u="none" strike="noStrike" dirty="0">
                        <a:solidFill>
                          <a:schemeClr val="bg1"/>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US" sz="900" u="none" strike="noStrike" dirty="0">
                          <a:solidFill>
                            <a:schemeClr val="bg1"/>
                          </a:solidFill>
                          <a:effectLst/>
                          <a:latin typeface="+mn-lt"/>
                        </a:rPr>
                        <a:t>12,730,000.00 </a:t>
                      </a:r>
                      <a:endParaRPr lang="en-US" sz="900" b="0" i="0" u="none" strike="noStrike" dirty="0">
                        <a:solidFill>
                          <a:schemeClr val="bg1"/>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US" sz="900" u="none" strike="noStrike" dirty="0">
                          <a:solidFill>
                            <a:schemeClr val="bg1"/>
                          </a:solidFill>
                          <a:effectLst/>
                          <a:latin typeface="+mn-lt"/>
                        </a:rPr>
                        <a:t>13,230,000.00 </a:t>
                      </a:r>
                      <a:endParaRPr lang="en-US" sz="900" b="0" i="0" u="none" strike="noStrike" dirty="0">
                        <a:solidFill>
                          <a:schemeClr val="bg1"/>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US" sz="900" u="none" strike="noStrike" dirty="0">
                          <a:solidFill>
                            <a:schemeClr val="bg1"/>
                          </a:solidFill>
                          <a:effectLst/>
                          <a:latin typeface="+mn-lt"/>
                        </a:rPr>
                        <a:t>13,740,000.00 </a:t>
                      </a:r>
                      <a:endParaRPr lang="en-US" sz="900" b="0" i="0" u="none" strike="noStrike" dirty="0">
                        <a:solidFill>
                          <a:schemeClr val="bg1"/>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279655255"/>
                  </a:ext>
                </a:extLst>
              </a:tr>
              <a:tr h="338824">
                <a:tc>
                  <a:txBody>
                    <a:bodyPr/>
                    <a:lstStyle/>
                    <a:p>
                      <a:pPr algn="l" fontAlgn="ctr"/>
                      <a:r>
                        <a:rPr lang="en-US" sz="900" b="1" u="none" strike="noStrike" dirty="0">
                          <a:effectLst/>
                          <a:latin typeface="+mn-lt"/>
                        </a:rPr>
                        <a:t>Influencer Advertising</a:t>
                      </a:r>
                      <a:endParaRPr lang="en-US" sz="900" b="1" i="0" u="none" strike="noStrike" dirty="0">
                        <a:solidFill>
                          <a:srgbClr val="000000"/>
                        </a:solidFill>
                        <a:effectLst/>
                        <a:latin typeface="+mn-lt"/>
                      </a:endParaRPr>
                    </a:p>
                  </a:txBody>
                  <a:tcPr marL="36000"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900" u="none" strike="noStrike" dirty="0">
                          <a:effectLst/>
                          <a:latin typeface="+mn-lt"/>
                        </a:rPr>
                        <a:t>1,850,000.00 </a:t>
                      </a:r>
                      <a:endParaRPr lang="en-US" sz="900" b="0"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900" u="none" strike="noStrike" dirty="0">
                          <a:effectLst/>
                          <a:latin typeface="+mn-lt"/>
                        </a:rPr>
                        <a:t>2,130,000.00 </a:t>
                      </a:r>
                      <a:endParaRPr lang="en-US" sz="900" b="0"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900" u="none" strike="noStrike" dirty="0">
                          <a:effectLst/>
                          <a:latin typeface="+mn-lt"/>
                        </a:rPr>
                        <a:t>2,400,000.00 </a:t>
                      </a:r>
                      <a:endParaRPr lang="en-US" sz="900" b="0"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900" u="none" strike="noStrike" dirty="0">
                          <a:effectLst/>
                          <a:latin typeface="+mn-lt"/>
                        </a:rPr>
                        <a:t>2,590,000.00 </a:t>
                      </a:r>
                      <a:endParaRPr lang="en-US" sz="900" b="0"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900" u="none" strike="noStrike" dirty="0">
                          <a:effectLst/>
                          <a:latin typeface="+mn-lt"/>
                        </a:rPr>
                        <a:t>2,780,000.00 </a:t>
                      </a:r>
                      <a:endParaRPr lang="en-US" sz="900" b="0"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25858882"/>
                  </a:ext>
                </a:extLst>
              </a:tr>
              <a:tr h="338824">
                <a:tc>
                  <a:txBody>
                    <a:bodyPr/>
                    <a:lstStyle/>
                    <a:p>
                      <a:pPr algn="l" fontAlgn="ctr"/>
                      <a:r>
                        <a:rPr lang="en-US" sz="900" b="1" u="none" strike="noStrike" dirty="0">
                          <a:effectLst/>
                          <a:latin typeface="+mn-lt"/>
                        </a:rPr>
                        <a:t>Search Advertising</a:t>
                      </a:r>
                      <a:endParaRPr lang="en-US" sz="900" b="1" i="0" u="none" strike="noStrike" dirty="0">
                        <a:solidFill>
                          <a:srgbClr val="000000"/>
                        </a:solidFill>
                        <a:effectLst/>
                        <a:latin typeface="+mn-lt"/>
                      </a:endParaRPr>
                    </a:p>
                  </a:txBody>
                  <a:tcPr marL="36000"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900" u="none" strike="noStrike" dirty="0">
                          <a:effectLst/>
                          <a:latin typeface="+mn-lt"/>
                        </a:rPr>
                        <a:t>17,280,000.00 </a:t>
                      </a:r>
                      <a:endParaRPr lang="en-US" sz="900" b="0"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900" u="none" strike="noStrike" dirty="0">
                          <a:effectLst/>
                          <a:latin typeface="+mn-lt"/>
                        </a:rPr>
                        <a:t>18,950,000.00 </a:t>
                      </a:r>
                      <a:endParaRPr lang="en-US" sz="900" b="0"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900" u="none" strike="noStrike" dirty="0">
                          <a:effectLst/>
                          <a:latin typeface="+mn-lt"/>
                        </a:rPr>
                        <a:t>20,690,000.00 </a:t>
                      </a:r>
                      <a:endParaRPr lang="en-US" sz="900" b="0"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900" u="none" strike="noStrike" dirty="0">
                          <a:effectLst/>
                          <a:latin typeface="+mn-lt"/>
                        </a:rPr>
                        <a:t>22,440,000.00 </a:t>
                      </a:r>
                      <a:endParaRPr lang="en-US" sz="900" b="0"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900" u="none" strike="noStrike" dirty="0">
                          <a:effectLst/>
                          <a:latin typeface="+mn-lt"/>
                        </a:rPr>
                        <a:t>24,170,000.00 </a:t>
                      </a:r>
                      <a:endParaRPr lang="en-US" sz="900" b="0"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79699913"/>
                  </a:ext>
                </a:extLst>
              </a:tr>
              <a:tr h="338824">
                <a:tc>
                  <a:txBody>
                    <a:bodyPr/>
                    <a:lstStyle/>
                    <a:p>
                      <a:pPr algn="l" fontAlgn="ctr"/>
                      <a:r>
                        <a:rPr lang="en-US" sz="900" b="1" u="none" strike="noStrike" dirty="0">
                          <a:effectLst/>
                          <a:latin typeface="+mn-lt"/>
                        </a:rPr>
                        <a:t>Video Advertising</a:t>
                      </a:r>
                      <a:endParaRPr lang="en-US" sz="900" b="1" i="0" u="none" strike="noStrike" dirty="0">
                        <a:solidFill>
                          <a:srgbClr val="000000"/>
                        </a:solidFill>
                        <a:effectLst/>
                        <a:latin typeface="+mn-lt"/>
                      </a:endParaRPr>
                    </a:p>
                  </a:txBody>
                  <a:tcPr marL="36000"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900" u="none" strike="noStrike" dirty="0">
                          <a:effectLst/>
                          <a:latin typeface="+mn-lt"/>
                        </a:rPr>
                        <a:t>29,740,000.00 </a:t>
                      </a:r>
                      <a:endParaRPr lang="en-US" sz="900" b="0"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900" u="none" strike="noStrike" dirty="0">
                          <a:effectLst/>
                          <a:latin typeface="+mn-lt"/>
                        </a:rPr>
                        <a:t>31,700,000.00 </a:t>
                      </a:r>
                      <a:endParaRPr lang="en-US" sz="900" b="0"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900" u="none" strike="noStrike" dirty="0">
                          <a:effectLst/>
                          <a:latin typeface="+mn-lt"/>
                        </a:rPr>
                        <a:t>33,510,000.00 </a:t>
                      </a:r>
                      <a:endParaRPr lang="en-US" sz="900" b="0"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900" u="none" strike="noStrike" dirty="0">
                          <a:effectLst/>
                          <a:latin typeface="+mn-lt"/>
                        </a:rPr>
                        <a:t>35,250,000.00 </a:t>
                      </a:r>
                      <a:endParaRPr lang="en-US" sz="900" b="0"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900" u="none" strike="noStrike" dirty="0">
                          <a:effectLst/>
                          <a:latin typeface="+mn-lt"/>
                        </a:rPr>
                        <a:t>36,940,000.00 </a:t>
                      </a:r>
                      <a:endParaRPr lang="en-US" sz="900" b="0"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3912384"/>
                  </a:ext>
                </a:extLst>
              </a:tr>
              <a:tr h="322993">
                <a:tc>
                  <a:txBody>
                    <a:bodyPr/>
                    <a:lstStyle/>
                    <a:p>
                      <a:pPr algn="l" fontAlgn="ctr"/>
                      <a:r>
                        <a:rPr lang="en-US" sz="800" b="1" u="none" strike="noStrike" dirty="0">
                          <a:effectLst/>
                          <a:latin typeface="+mn-lt"/>
                        </a:rPr>
                        <a:t>Total</a:t>
                      </a:r>
                      <a:endParaRPr lang="en-US" sz="800" b="1" i="0" u="none" strike="noStrike" dirty="0">
                        <a:solidFill>
                          <a:srgbClr val="000000"/>
                        </a:solidFill>
                        <a:effectLst/>
                        <a:latin typeface="+mn-lt"/>
                      </a:endParaRPr>
                    </a:p>
                  </a:txBody>
                  <a:tcPr marL="36000"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900" b="1" u="none" strike="noStrike" dirty="0">
                          <a:effectLst/>
                          <a:latin typeface="+mn-lt"/>
                        </a:rPr>
                        <a:t>88,990,000.00 </a:t>
                      </a:r>
                      <a:endParaRPr lang="en-US" sz="900" b="1"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900" b="1" u="none" strike="noStrike" dirty="0">
                          <a:effectLst/>
                          <a:latin typeface="+mn-lt"/>
                        </a:rPr>
                        <a:t>95,490,000.00 </a:t>
                      </a:r>
                      <a:endParaRPr lang="en-US" sz="900" b="1"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900" b="1" u="none" strike="noStrike" dirty="0">
                          <a:effectLst/>
                          <a:latin typeface="+mn-lt"/>
                        </a:rPr>
                        <a:t>101,720,000.00 </a:t>
                      </a:r>
                      <a:endParaRPr lang="en-US" sz="900" b="1"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900" b="1" u="none" strike="noStrike" dirty="0">
                          <a:effectLst/>
                          <a:latin typeface="+mn-lt"/>
                        </a:rPr>
                        <a:t>107,650,000.00 </a:t>
                      </a:r>
                      <a:endParaRPr lang="en-US" sz="900" b="1"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900" b="1" u="none" strike="noStrike" dirty="0">
                          <a:effectLst/>
                          <a:latin typeface="+mn-lt"/>
                        </a:rPr>
                        <a:t>113,520,000.00 </a:t>
                      </a:r>
                      <a:endParaRPr lang="en-US" sz="900" b="1" i="0" u="none" strike="noStrike" dirty="0">
                        <a:solidFill>
                          <a:srgbClr val="000000"/>
                        </a:solidFill>
                        <a:effectLst/>
                        <a:latin typeface="+mn-lt"/>
                      </a:endParaRPr>
                    </a:p>
                  </a:txBody>
                  <a:tcPr marL="3857" marR="3857" marT="385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95476122"/>
                  </a:ext>
                </a:extLst>
              </a:tr>
            </a:tbl>
          </a:graphicData>
        </a:graphic>
      </p:graphicFrame>
      <p:sp>
        <p:nvSpPr>
          <p:cNvPr id="11" name="Text Placeholder 10">
            <a:extLst>
              <a:ext uri="{FF2B5EF4-FFF2-40B4-BE49-F238E27FC236}">
                <a16:creationId xmlns:a16="http://schemas.microsoft.com/office/drawing/2014/main" id="{271B023B-43A5-4EF4-AC51-38594B79A83B}"/>
              </a:ext>
            </a:extLst>
          </p:cNvPr>
          <p:cNvSpPr txBox="1">
            <a:spLocks/>
          </p:cNvSpPr>
          <p:nvPr/>
        </p:nvSpPr>
        <p:spPr>
          <a:xfrm>
            <a:off x="5660780" y="5802408"/>
            <a:ext cx="1376628" cy="216157"/>
          </a:xfrm>
          <a:prstGeom prst="rect">
            <a:avLst/>
          </a:prstGeom>
          <a:noFill/>
        </p:spPr>
        <p:txBody>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900" i="1" dirty="0"/>
              <a:t>(Source: Statista)</a:t>
            </a:r>
          </a:p>
        </p:txBody>
      </p:sp>
    </p:spTree>
    <p:extLst>
      <p:ext uri="{BB962C8B-B14F-4D97-AF65-F5344CB8AC3E}">
        <p14:creationId xmlns:p14="http://schemas.microsoft.com/office/powerpoint/2010/main" val="106615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52A368-F394-A46B-DF3B-1B4946B5420E}"/>
              </a:ext>
            </a:extLst>
          </p:cNvPr>
          <p:cNvSpPr>
            <a:spLocks noGrp="1" noRot="1" noMove="1" noResize="1" noEditPoints="1" noAdjustHandles="1" noChangeArrowheads="1" noChangeShapeType="1"/>
          </p:cNvSpPr>
          <p:nvPr/>
        </p:nvSpPr>
        <p:spPr>
          <a:xfrm>
            <a:off x="10800" y="10799"/>
            <a:ext cx="12171600" cy="1080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dirty="0"/>
          </a:p>
        </p:txBody>
      </p:sp>
      <p:sp>
        <p:nvSpPr>
          <p:cNvPr id="5" name="Title 3">
            <a:extLst>
              <a:ext uri="{FF2B5EF4-FFF2-40B4-BE49-F238E27FC236}">
                <a16:creationId xmlns:a16="http://schemas.microsoft.com/office/drawing/2014/main" id="{1DDDB89B-98C2-2803-EF58-180267B2467A}"/>
              </a:ext>
            </a:extLst>
          </p:cNvPr>
          <p:cNvSpPr txBox="1">
            <a:spLocks/>
          </p:cNvSpPr>
          <p:nvPr/>
        </p:nvSpPr>
        <p:spPr bwMode="ltGray">
          <a:xfrm>
            <a:off x="344595" y="190799"/>
            <a:ext cx="7200000" cy="720000"/>
          </a:xfrm>
          <a:prstGeom prst="rect">
            <a:avLst/>
          </a:prstGeom>
        </p:spPr>
        <p:txBody>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r>
              <a:rPr lang="en-US" dirty="0">
                <a:solidFill>
                  <a:schemeClr val="bg1"/>
                </a:solidFill>
              </a:rPr>
              <a:t>Competitive landscape</a:t>
            </a:r>
          </a:p>
        </p:txBody>
      </p:sp>
      <p:cxnSp>
        <p:nvCxnSpPr>
          <p:cNvPr id="6" name="Straight Connector 5">
            <a:extLst>
              <a:ext uri="{FF2B5EF4-FFF2-40B4-BE49-F238E27FC236}">
                <a16:creationId xmlns:a16="http://schemas.microsoft.com/office/drawing/2014/main" id="{6B41DD52-53A0-A131-2632-70458F5EC4E8}"/>
              </a:ext>
              <a:ext uri="{C183D7F6-B498-43B3-948B-1728B52AA6E4}">
                <adec:decorative xmlns:adec="http://schemas.microsoft.com/office/drawing/2017/decorative" val="1"/>
              </a:ext>
            </a:extLst>
          </p:cNvPr>
          <p:cNvCxnSpPr>
            <a:cxnSpLocks/>
          </p:cNvCxnSpPr>
          <p:nvPr/>
        </p:nvCxnSpPr>
        <p:spPr bwMode="ltGray">
          <a:xfrm>
            <a:off x="431092" y="975846"/>
            <a:ext cx="720000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FC7E153D-218F-C829-BE2A-7EEE23FADEA3}"/>
              </a:ext>
            </a:extLst>
          </p:cNvPr>
          <p:cNvGraphicFramePr>
            <a:graphicFrameLocks noGrp="1"/>
          </p:cNvGraphicFramePr>
          <p:nvPr>
            <p:extLst>
              <p:ext uri="{D42A27DB-BD31-4B8C-83A1-F6EECF244321}">
                <p14:modId xmlns:p14="http://schemas.microsoft.com/office/powerpoint/2010/main" val="3259989016"/>
              </p:ext>
            </p:extLst>
          </p:nvPr>
        </p:nvGraphicFramePr>
        <p:xfrm>
          <a:off x="92466" y="1186362"/>
          <a:ext cx="12010491" cy="5430846"/>
        </p:xfrm>
        <a:graphic>
          <a:graphicData uri="http://schemas.openxmlformats.org/drawingml/2006/table">
            <a:tbl>
              <a:tblPr firstRow="1" firstCol="1" bandRow="1">
                <a:tableStyleId>{0660B408-B3CF-4A94-85FC-2B1E0A45F4A2}</a:tableStyleId>
              </a:tblPr>
              <a:tblGrid>
                <a:gridCol w="1093523">
                  <a:extLst>
                    <a:ext uri="{9D8B030D-6E8A-4147-A177-3AD203B41FA5}">
                      <a16:colId xmlns:a16="http://schemas.microsoft.com/office/drawing/2014/main" val="1950051913"/>
                    </a:ext>
                  </a:extLst>
                </a:gridCol>
                <a:gridCol w="1593794">
                  <a:extLst>
                    <a:ext uri="{9D8B030D-6E8A-4147-A177-3AD203B41FA5}">
                      <a16:colId xmlns:a16="http://schemas.microsoft.com/office/drawing/2014/main" val="228093595"/>
                    </a:ext>
                  </a:extLst>
                </a:gridCol>
                <a:gridCol w="1520875">
                  <a:extLst>
                    <a:ext uri="{9D8B030D-6E8A-4147-A177-3AD203B41FA5}">
                      <a16:colId xmlns:a16="http://schemas.microsoft.com/office/drawing/2014/main" val="3687463974"/>
                    </a:ext>
                  </a:extLst>
                </a:gridCol>
                <a:gridCol w="1416705">
                  <a:extLst>
                    <a:ext uri="{9D8B030D-6E8A-4147-A177-3AD203B41FA5}">
                      <a16:colId xmlns:a16="http://schemas.microsoft.com/office/drawing/2014/main" val="3646580047"/>
                    </a:ext>
                  </a:extLst>
                </a:gridCol>
                <a:gridCol w="1423176">
                  <a:extLst>
                    <a:ext uri="{9D8B030D-6E8A-4147-A177-3AD203B41FA5}">
                      <a16:colId xmlns:a16="http://schemas.microsoft.com/office/drawing/2014/main" val="2579293295"/>
                    </a:ext>
                  </a:extLst>
                </a:gridCol>
                <a:gridCol w="1816497">
                  <a:extLst>
                    <a:ext uri="{9D8B030D-6E8A-4147-A177-3AD203B41FA5}">
                      <a16:colId xmlns:a16="http://schemas.microsoft.com/office/drawing/2014/main" val="103543187"/>
                    </a:ext>
                  </a:extLst>
                </a:gridCol>
                <a:gridCol w="1593794">
                  <a:extLst>
                    <a:ext uri="{9D8B030D-6E8A-4147-A177-3AD203B41FA5}">
                      <a16:colId xmlns:a16="http://schemas.microsoft.com/office/drawing/2014/main" val="686326414"/>
                    </a:ext>
                  </a:extLst>
                </a:gridCol>
                <a:gridCol w="1552127">
                  <a:extLst>
                    <a:ext uri="{9D8B030D-6E8A-4147-A177-3AD203B41FA5}">
                      <a16:colId xmlns:a16="http://schemas.microsoft.com/office/drawing/2014/main" val="2971730818"/>
                    </a:ext>
                  </a:extLst>
                </a:gridCol>
              </a:tblGrid>
              <a:tr h="248897">
                <a:tc>
                  <a:txBody>
                    <a:bodyPr/>
                    <a:lstStyle/>
                    <a:p>
                      <a:pPr>
                        <a:lnSpc>
                          <a:spcPct val="107000"/>
                        </a:lnSpc>
                        <a:spcAft>
                          <a:spcPts val="800"/>
                        </a:spcAft>
                      </a:pPr>
                      <a:r>
                        <a:rPr lang="en-US" sz="1000" dirty="0">
                          <a:effectLst/>
                          <a:latin typeface="+mn-lt"/>
                        </a:rPr>
                        <a:t>Common Name</a:t>
                      </a:r>
                      <a:endParaRPr lang="en-US" sz="1000" dirty="0">
                        <a:effectLst/>
                        <a:latin typeface="+mn-lt"/>
                        <a:ea typeface="Calibri" panose="020F0502020204030204" pitchFamily="34" charset="0"/>
                        <a:cs typeface="Times New Roman" panose="02020603050405020304" pitchFamily="18" charset="0"/>
                      </a:endParaRPr>
                    </a:p>
                  </a:txBody>
                  <a:tcPr marL="15505" marR="15505"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8357E"/>
                    </a:solidFill>
                  </a:tcPr>
                </a:tc>
                <a:tc>
                  <a:txBody>
                    <a:bodyPr/>
                    <a:lstStyle/>
                    <a:p>
                      <a:pPr>
                        <a:lnSpc>
                          <a:spcPct val="107000"/>
                        </a:lnSpc>
                        <a:spcAft>
                          <a:spcPts val="800"/>
                        </a:spcAft>
                      </a:pPr>
                      <a:r>
                        <a:rPr lang="en-US" sz="1000" dirty="0">
                          <a:effectLst/>
                          <a:latin typeface="+mn-lt"/>
                        </a:rPr>
                        <a:t>Zurini</a:t>
                      </a:r>
                      <a:endParaRPr lang="en-US" sz="1000" dirty="0">
                        <a:effectLst/>
                        <a:latin typeface="+mn-lt"/>
                        <a:ea typeface="Calibri" panose="020F0502020204030204" pitchFamily="34" charset="0"/>
                        <a:cs typeface="Times New Roman" panose="02020603050405020304" pitchFamily="18" charset="0"/>
                      </a:endParaRPr>
                    </a:p>
                  </a:txBody>
                  <a:tcPr marL="15505" marR="15505"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8357E"/>
                    </a:solidFill>
                  </a:tcPr>
                </a:tc>
                <a:tc>
                  <a:txBody>
                    <a:bodyPr/>
                    <a:lstStyle/>
                    <a:p>
                      <a:pPr>
                        <a:lnSpc>
                          <a:spcPct val="107000"/>
                        </a:lnSpc>
                        <a:spcAft>
                          <a:spcPts val="800"/>
                        </a:spcAft>
                      </a:pPr>
                      <a:r>
                        <a:rPr lang="en-US" sz="1000" dirty="0">
                          <a:effectLst/>
                          <a:latin typeface="+mn-lt"/>
                        </a:rPr>
                        <a:t>Jiji</a:t>
                      </a:r>
                      <a:endParaRPr lang="en-US" sz="1000" dirty="0">
                        <a:effectLst/>
                        <a:latin typeface="+mn-lt"/>
                        <a:ea typeface="Calibri" panose="020F0502020204030204" pitchFamily="34" charset="0"/>
                        <a:cs typeface="Times New Roman" panose="02020603050405020304" pitchFamily="18" charset="0"/>
                      </a:endParaRPr>
                    </a:p>
                  </a:txBody>
                  <a:tcPr marL="15505" marR="15505"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8357E"/>
                    </a:solidFill>
                  </a:tcPr>
                </a:tc>
                <a:tc>
                  <a:txBody>
                    <a:bodyPr/>
                    <a:lstStyle/>
                    <a:p>
                      <a:pPr>
                        <a:lnSpc>
                          <a:spcPct val="107000"/>
                        </a:lnSpc>
                        <a:spcAft>
                          <a:spcPts val="800"/>
                        </a:spcAft>
                      </a:pPr>
                      <a:r>
                        <a:rPr lang="en-US" sz="1000" dirty="0">
                          <a:effectLst/>
                          <a:latin typeface="+mn-lt"/>
                        </a:rPr>
                        <a:t>Pigiame</a:t>
                      </a:r>
                      <a:endParaRPr lang="en-US" sz="1000" dirty="0">
                        <a:effectLst/>
                        <a:latin typeface="+mn-lt"/>
                        <a:ea typeface="Calibri" panose="020F0502020204030204" pitchFamily="34" charset="0"/>
                        <a:cs typeface="Times New Roman" panose="02020603050405020304" pitchFamily="18" charset="0"/>
                      </a:endParaRPr>
                    </a:p>
                  </a:txBody>
                  <a:tcPr marL="15505" marR="15505"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8357E"/>
                    </a:solidFill>
                  </a:tcPr>
                </a:tc>
                <a:tc>
                  <a:txBody>
                    <a:bodyPr/>
                    <a:lstStyle/>
                    <a:p>
                      <a:pPr>
                        <a:lnSpc>
                          <a:spcPct val="107000"/>
                        </a:lnSpc>
                        <a:spcAft>
                          <a:spcPts val="800"/>
                        </a:spcAft>
                      </a:pPr>
                      <a:r>
                        <a:rPr lang="en-US" sz="1000" dirty="0">
                          <a:effectLst/>
                          <a:latin typeface="+mn-lt"/>
                        </a:rPr>
                        <a:t>Buy Rent Kenya</a:t>
                      </a:r>
                      <a:endParaRPr lang="en-US" sz="1000" dirty="0">
                        <a:effectLst/>
                        <a:latin typeface="+mn-lt"/>
                        <a:ea typeface="Calibri" panose="020F0502020204030204" pitchFamily="34" charset="0"/>
                        <a:cs typeface="Times New Roman" panose="02020603050405020304" pitchFamily="18" charset="0"/>
                      </a:endParaRPr>
                    </a:p>
                  </a:txBody>
                  <a:tcPr marL="15505" marR="15505"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8357E"/>
                    </a:solidFill>
                  </a:tcPr>
                </a:tc>
                <a:tc>
                  <a:txBody>
                    <a:bodyPr/>
                    <a:lstStyle/>
                    <a:p>
                      <a:pPr>
                        <a:lnSpc>
                          <a:spcPct val="107000"/>
                        </a:lnSpc>
                        <a:spcAft>
                          <a:spcPts val="800"/>
                        </a:spcAft>
                      </a:pPr>
                      <a:r>
                        <a:rPr lang="en-US" sz="1000" dirty="0">
                          <a:effectLst/>
                          <a:latin typeface="+mn-lt"/>
                        </a:rPr>
                        <a:t>Auto Check</a:t>
                      </a:r>
                      <a:endParaRPr lang="en-US" sz="1000" dirty="0">
                        <a:effectLst/>
                        <a:latin typeface="+mn-lt"/>
                        <a:ea typeface="Calibri" panose="020F0502020204030204" pitchFamily="34" charset="0"/>
                        <a:cs typeface="Times New Roman" panose="02020603050405020304" pitchFamily="18" charset="0"/>
                      </a:endParaRPr>
                    </a:p>
                  </a:txBody>
                  <a:tcPr marL="15505" marR="15505"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8357E"/>
                    </a:solidFill>
                  </a:tcPr>
                </a:tc>
                <a:tc>
                  <a:txBody>
                    <a:bodyPr/>
                    <a:lstStyle/>
                    <a:p>
                      <a:pPr>
                        <a:lnSpc>
                          <a:spcPct val="107000"/>
                        </a:lnSpc>
                        <a:spcAft>
                          <a:spcPts val="800"/>
                        </a:spcAft>
                      </a:pPr>
                      <a:r>
                        <a:rPr lang="en-US" sz="1000" dirty="0">
                          <a:effectLst/>
                          <a:latin typeface="+mn-lt"/>
                        </a:rPr>
                        <a:t>Star Classifieds </a:t>
                      </a:r>
                      <a:endParaRPr lang="en-US" sz="1000" dirty="0">
                        <a:effectLst/>
                        <a:latin typeface="+mn-lt"/>
                        <a:ea typeface="Calibri" panose="020F0502020204030204" pitchFamily="34" charset="0"/>
                        <a:cs typeface="Times New Roman" panose="02020603050405020304" pitchFamily="18" charset="0"/>
                      </a:endParaRPr>
                    </a:p>
                  </a:txBody>
                  <a:tcPr marL="15505" marR="15505"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8357E"/>
                    </a:solidFill>
                  </a:tcPr>
                </a:tc>
                <a:tc>
                  <a:txBody>
                    <a:bodyPr/>
                    <a:lstStyle/>
                    <a:p>
                      <a:pPr>
                        <a:lnSpc>
                          <a:spcPct val="107000"/>
                        </a:lnSpc>
                        <a:spcAft>
                          <a:spcPts val="800"/>
                        </a:spcAft>
                      </a:pPr>
                      <a:r>
                        <a:rPr lang="en-US" sz="1000" dirty="0">
                          <a:effectLst/>
                          <a:latin typeface="+mn-lt"/>
                        </a:rPr>
                        <a:t>Digger Classifieds</a:t>
                      </a:r>
                      <a:endParaRPr lang="en-US" sz="1000" dirty="0">
                        <a:effectLst/>
                        <a:latin typeface="+mn-lt"/>
                        <a:ea typeface="Calibri" panose="020F0502020204030204" pitchFamily="34" charset="0"/>
                        <a:cs typeface="Times New Roman" panose="02020603050405020304" pitchFamily="18" charset="0"/>
                      </a:endParaRPr>
                    </a:p>
                  </a:txBody>
                  <a:tcPr marL="15505" marR="15505"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8357E"/>
                    </a:solidFill>
                  </a:tcPr>
                </a:tc>
                <a:extLst>
                  <a:ext uri="{0D108BD9-81ED-4DB2-BD59-A6C34878D82A}">
                    <a16:rowId xmlns:a16="http://schemas.microsoft.com/office/drawing/2014/main" val="3768005490"/>
                  </a:ext>
                </a:extLst>
              </a:tr>
              <a:tr h="292942">
                <a:tc>
                  <a:txBody>
                    <a:bodyPr/>
                    <a:lstStyle/>
                    <a:p>
                      <a:pPr>
                        <a:lnSpc>
                          <a:spcPct val="107000"/>
                        </a:lnSpc>
                        <a:spcAft>
                          <a:spcPts val="800"/>
                        </a:spcAft>
                      </a:pPr>
                      <a:r>
                        <a:rPr lang="en-US" sz="900" dirty="0">
                          <a:solidFill>
                            <a:schemeClr val="tx1"/>
                          </a:solidFill>
                          <a:effectLst/>
                          <a:latin typeface="+mn-lt"/>
                        </a:rPr>
                        <a:t>Website URL</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a:lnSpc>
                          <a:spcPct val="107000"/>
                        </a:lnSpc>
                        <a:spcAft>
                          <a:spcPts val="800"/>
                        </a:spcAft>
                      </a:pPr>
                      <a:r>
                        <a:rPr lang="en-US" sz="900" u="sng" dirty="0">
                          <a:solidFill>
                            <a:schemeClr val="tx1"/>
                          </a:solidFill>
                          <a:effectLst/>
                          <a:latin typeface="+mn-lt"/>
                          <a:hlinkClick r:id="rId2">
                            <a:extLst>
                              <a:ext uri="{A12FA001-AC4F-418D-AE19-62706E023703}">
                                <ahyp:hlinkClr xmlns:ahyp="http://schemas.microsoft.com/office/drawing/2018/hyperlinkcolor" val="tx"/>
                              </a:ext>
                            </a:extLst>
                          </a:hlinkClick>
                        </a:rPr>
                        <a:t>https://zurini</a:t>
                      </a:r>
                      <a:r>
                        <a:rPr lang="en-US" sz="900" u="sng" dirty="0">
                          <a:solidFill>
                            <a:schemeClr val="tx1"/>
                          </a:solidFill>
                          <a:effectLst/>
                          <a:latin typeface="+mn-lt"/>
                        </a:rPr>
                        <a:t>.co.ke</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US" sz="900" u="sng">
                          <a:solidFill>
                            <a:schemeClr val="tx1"/>
                          </a:solidFill>
                          <a:effectLst/>
                          <a:latin typeface="+mn-lt"/>
                        </a:rPr>
                        <a:t>https://jiji.co.ke</a:t>
                      </a:r>
                      <a:endParaRPr lang="en-US" sz="900">
                        <a:solidFill>
                          <a:schemeClr val="tx1"/>
                        </a:solidFill>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en-US" sz="900" u="sng">
                          <a:solidFill>
                            <a:schemeClr val="tx1"/>
                          </a:solidFill>
                          <a:effectLst/>
                          <a:latin typeface="+mn-lt"/>
                          <a:hlinkClick r:id="rId3">
                            <a:extLst>
                              <a:ext uri="{A12FA001-AC4F-418D-AE19-62706E023703}">
                                <ahyp:hlinkClr xmlns:ahyp="http://schemas.microsoft.com/office/drawing/2018/hyperlinkcolor" val="tx"/>
                              </a:ext>
                            </a:extLst>
                          </a:hlinkClick>
                        </a:rPr>
                        <a:t>https://pigiame</a:t>
                      </a:r>
                      <a:r>
                        <a:rPr lang="en-US" sz="900" u="sng">
                          <a:solidFill>
                            <a:schemeClr val="tx1"/>
                          </a:solidFill>
                          <a:effectLst/>
                          <a:latin typeface="+mn-lt"/>
                        </a:rPr>
                        <a:t>.co.ke</a:t>
                      </a:r>
                      <a:endParaRPr lang="en-US" sz="900">
                        <a:solidFill>
                          <a:schemeClr val="tx1"/>
                        </a:solidFill>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en-US" sz="900" u="sng" dirty="0">
                          <a:solidFill>
                            <a:schemeClr val="tx1"/>
                          </a:solidFill>
                          <a:effectLst/>
                          <a:latin typeface="+mn-lt"/>
                          <a:hlinkClick r:id="rId4">
                            <a:extLst>
                              <a:ext uri="{A12FA001-AC4F-418D-AE19-62706E023703}">
                                <ahyp:hlinkClr xmlns:ahyp="http://schemas.microsoft.com/office/drawing/2018/hyperlinkcolor" val="tx"/>
                              </a:ext>
                            </a:extLst>
                          </a:hlinkClick>
                        </a:rPr>
                        <a:t>https://www.buy</a:t>
                      </a:r>
                      <a:r>
                        <a:rPr lang="en-US" sz="900" u="sng" dirty="0">
                          <a:solidFill>
                            <a:schemeClr val="tx1"/>
                          </a:solidFill>
                          <a:effectLst/>
                          <a:latin typeface="+mn-lt"/>
                        </a:rPr>
                        <a:t>rentkenya.com/</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en-US" sz="900" u="sng">
                          <a:solidFill>
                            <a:schemeClr val="tx1"/>
                          </a:solidFill>
                          <a:effectLst/>
                          <a:latin typeface="+mn-lt"/>
                          <a:hlinkClick r:id="rId5">
                            <a:extLst>
                              <a:ext uri="{A12FA001-AC4F-418D-AE19-62706E023703}">
                                <ahyp:hlinkClr xmlns:ahyp="http://schemas.microsoft.com/office/drawing/2018/hyperlinkcolor" val="tx"/>
                              </a:ext>
                            </a:extLst>
                          </a:hlinkClick>
                        </a:rPr>
                        <a:t>https://autocheck</a:t>
                      </a:r>
                      <a:r>
                        <a:rPr lang="en-US" sz="900" u="sng">
                          <a:solidFill>
                            <a:schemeClr val="tx1"/>
                          </a:solidFill>
                          <a:effectLst/>
                          <a:latin typeface="+mn-lt"/>
                        </a:rPr>
                        <a:t>.africa/</a:t>
                      </a:r>
                      <a:endParaRPr lang="en-US" sz="900">
                        <a:solidFill>
                          <a:schemeClr val="tx1"/>
                        </a:solidFill>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en-US" sz="900" u="sng" dirty="0">
                          <a:solidFill>
                            <a:schemeClr val="tx1"/>
                          </a:solidFill>
                          <a:effectLst/>
                          <a:latin typeface="+mn-lt"/>
                          <a:hlinkClick r:id="rId6">
                            <a:extLst>
                              <a:ext uri="{A12FA001-AC4F-418D-AE19-62706E023703}">
                                <ahyp:hlinkClr xmlns:ahyp="http://schemas.microsoft.com/office/drawing/2018/hyperlinkcolor" val="tx"/>
                              </a:ext>
                            </a:extLst>
                          </a:hlinkClick>
                        </a:rPr>
                        <a:t>https://www</a:t>
                      </a:r>
                      <a:r>
                        <a:rPr lang="en-US" sz="900" u="sng" dirty="0">
                          <a:solidFill>
                            <a:schemeClr val="tx1"/>
                          </a:solidFill>
                          <a:effectLst/>
                          <a:latin typeface="+mn-lt"/>
                        </a:rPr>
                        <a:t>.the-tar.co.ke/classifieds/</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en-US" sz="900" u="sng" dirty="0">
                          <a:solidFill>
                            <a:schemeClr val="tx1"/>
                          </a:solidFill>
                          <a:effectLst/>
                          <a:latin typeface="+mn-lt"/>
                          <a:hlinkClick r:id="rId7">
                            <a:extLst>
                              <a:ext uri="{A12FA001-AC4F-418D-AE19-62706E023703}">
                                <ahyp:hlinkClr xmlns:ahyp="http://schemas.microsoft.com/office/drawing/2018/hyperlinkcolor" val="tx"/>
                              </a:ext>
                            </a:extLst>
                          </a:hlinkClick>
                        </a:rPr>
                        <a:t>https://digger</a:t>
                      </a:r>
                      <a:r>
                        <a:rPr lang="en-US" sz="900" u="sng" dirty="0">
                          <a:solidFill>
                            <a:schemeClr val="tx1"/>
                          </a:solidFill>
                          <a:effectLst/>
                          <a:latin typeface="+mn-lt"/>
                        </a:rPr>
                        <a:t>.co.ke</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8255136"/>
                  </a:ext>
                </a:extLst>
              </a:tr>
              <a:tr h="752955">
                <a:tc>
                  <a:txBody>
                    <a:bodyPr/>
                    <a:lstStyle/>
                    <a:p>
                      <a:pPr>
                        <a:lnSpc>
                          <a:spcPct val="107000"/>
                        </a:lnSpc>
                        <a:spcAft>
                          <a:spcPts val="800"/>
                        </a:spcAft>
                      </a:pPr>
                      <a:r>
                        <a:rPr lang="en-US" sz="900" dirty="0">
                          <a:solidFill>
                            <a:schemeClr val="tx1"/>
                          </a:solidFill>
                          <a:effectLst/>
                          <a:latin typeface="+mn-lt"/>
                        </a:rPr>
                        <a:t>Background information</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900" dirty="0">
                          <a:effectLst/>
                          <a:latin typeface="+mn-lt"/>
                        </a:rPr>
                        <a:t>New startup (2023)</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n-US" sz="900" dirty="0">
                          <a:effectLst/>
                          <a:latin typeface="+mn-lt"/>
                        </a:rPr>
                        <a:t>Transitioned through acquisitions from OLX.  African operations sold to </a:t>
                      </a:r>
                      <a:r>
                        <a:rPr lang="en-US" sz="900" dirty="0" err="1">
                          <a:effectLst/>
                          <a:latin typeface="+mn-lt"/>
                        </a:rPr>
                        <a:t>jiji</a:t>
                      </a:r>
                      <a:r>
                        <a:rPr lang="en-US" sz="900" dirty="0">
                          <a:effectLst/>
                          <a:latin typeface="+mn-lt"/>
                        </a:rPr>
                        <a:t> of Nigeria. Jiji entered Kenyan Market in 2019</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900" dirty="0">
                          <a:effectLst/>
                          <a:latin typeface="+mn-lt"/>
                        </a:rPr>
                        <a:t>Started in 2010, acquired and currently operated by ROAM since 2013</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900" dirty="0">
                          <a:effectLst/>
                          <a:latin typeface="+mn-lt"/>
                        </a:rPr>
                        <a:t>Started in 2012 acquired and currently operated by ROAM since then</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900" dirty="0">
                          <a:effectLst/>
                          <a:latin typeface="+mn-lt"/>
                        </a:rPr>
                        <a:t>Started as </a:t>
                      </a:r>
                      <a:r>
                        <a:rPr lang="en-US" sz="900" dirty="0" err="1">
                          <a:effectLst/>
                          <a:latin typeface="+mn-lt"/>
                        </a:rPr>
                        <a:t>Cheki</a:t>
                      </a:r>
                      <a:r>
                        <a:rPr lang="en-US" sz="900" dirty="0">
                          <a:effectLst/>
                          <a:latin typeface="+mn-lt"/>
                        </a:rPr>
                        <a:t> in Kenya in 2010, became part of ROAM in 2017, acquired from ROAM</a:t>
                      </a:r>
                      <a:br>
                        <a:rPr lang="en-US" sz="900" dirty="0">
                          <a:effectLst/>
                          <a:latin typeface="+mn-lt"/>
                        </a:rPr>
                      </a:br>
                      <a:r>
                        <a:rPr lang="en-US" sz="900" dirty="0">
                          <a:effectLst/>
                          <a:latin typeface="+mn-lt"/>
                        </a:rPr>
                        <a:t>2020 by </a:t>
                      </a:r>
                      <a:r>
                        <a:rPr lang="en-US" sz="900" dirty="0" err="1">
                          <a:effectLst/>
                          <a:latin typeface="+mn-lt"/>
                        </a:rPr>
                        <a:t>Autocheck</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900" dirty="0">
                          <a:effectLst/>
                          <a:latin typeface="+mn-lt"/>
                        </a:rPr>
                        <a:t>Owned by Radio Africa Group, in operation since 2013</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900" dirty="0">
                          <a:effectLst/>
                          <a:latin typeface="+mn-lt"/>
                        </a:rPr>
                        <a:t>Owned by standard media group Kenya. Recently relaunched (2021) as digital classifieds' platform</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61349446"/>
                  </a:ext>
                </a:extLst>
              </a:tr>
              <a:tr h="292942">
                <a:tc>
                  <a:txBody>
                    <a:bodyPr/>
                    <a:lstStyle/>
                    <a:p>
                      <a:pPr>
                        <a:lnSpc>
                          <a:spcPct val="107000"/>
                        </a:lnSpc>
                        <a:spcAft>
                          <a:spcPts val="800"/>
                        </a:spcAft>
                      </a:pPr>
                      <a:r>
                        <a:rPr lang="en-US" sz="900" dirty="0">
                          <a:solidFill>
                            <a:schemeClr val="tx1"/>
                          </a:solidFill>
                          <a:effectLst/>
                          <a:latin typeface="+mn-lt"/>
                        </a:rPr>
                        <a:t>Business Category</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a:lnSpc>
                          <a:spcPct val="107000"/>
                        </a:lnSpc>
                        <a:spcAft>
                          <a:spcPts val="800"/>
                        </a:spcAft>
                      </a:pPr>
                      <a:r>
                        <a:rPr lang="en-US" sz="900" dirty="0">
                          <a:effectLst/>
                          <a:latin typeface="+mn-lt"/>
                        </a:rPr>
                        <a:t>Advertising &amp; Tech Development</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US" sz="900" dirty="0">
                          <a:effectLst/>
                          <a:latin typeface="+mn-lt"/>
                        </a:rPr>
                        <a:t>Advertising</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en-US" sz="900" dirty="0">
                          <a:effectLst/>
                          <a:latin typeface="+mn-lt"/>
                        </a:rPr>
                        <a:t>Advertising</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en-US" sz="900">
                          <a:effectLst/>
                          <a:latin typeface="+mn-lt"/>
                        </a:rPr>
                        <a:t>Real Estate</a:t>
                      </a:r>
                      <a:endParaRPr lang="en-US" sz="90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en-US" sz="900" dirty="0">
                          <a:effectLst/>
                          <a:latin typeface="+mn-lt"/>
                        </a:rPr>
                        <a:t>Automobile</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en-US" sz="900" dirty="0">
                          <a:effectLst/>
                          <a:latin typeface="+mn-lt"/>
                        </a:rPr>
                        <a:t>Media and Advertising</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en-US" sz="900" dirty="0">
                          <a:effectLst/>
                          <a:latin typeface="+mn-lt"/>
                        </a:rPr>
                        <a:t>Media and Advertising</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7293025"/>
                  </a:ext>
                </a:extLst>
              </a:tr>
              <a:tr h="292942">
                <a:tc>
                  <a:txBody>
                    <a:bodyPr/>
                    <a:lstStyle/>
                    <a:p>
                      <a:pPr>
                        <a:lnSpc>
                          <a:spcPct val="107000"/>
                        </a:lnSpc>
                        <a:spcAft>
                          <a:spcPts val="800"/>
                        </a:spcAft>
                      </a:pPr>
                      <a:r>
                        <a:rPr lang="en-US" sz="900" dirty="0">
                          <a:solidFill>
                            <a:schemeClr val="tx1"/>
                          </a:solidFill>
                          <a:effectLst/>
                          <a:latin typeface="+mn-lt"/>
                        </a:rPr>
                        <a:t>Geographical presence</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900" dirty="0">
                          <a:effectLst/>
                          <a:latin typeface="+mn-lt"/>
                        </a:rPr>
                        <a:t>Kenya</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n-US" sz="900">
                          <a:effectLst/>
                          <a:latin typeface="+mn-lt"/>
                        </a:rPr>
                        <a:t>Ghana, Kenya, Nigeria, Uganda, Tanzania</a:t>
                      </a:r>
                      <a:endParaRPr lang="en-US" sz="90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900" dirty="0">
                          <a:effectLst/>
                          <a:latin typeface="+mn-lt"/>
                        </a:rPr>
                        <a:t>Kenya</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900" dirty="0">
                          <a:effectLst/>
                          <a:latin typeface="+mn-lt"/>
                        </a:rPr>
                        <a:t>Kenya</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900" dirty="0">
                          <a:effectLst/>
                          <a:latin typeface="+mn-lt"/>
                        </a:rPr>
                        <a:t>Nigeria, Ghana, Uganda, Kenya, Cote d'Ivoire, Senegal, Morocco</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900" dirty="0">
                          <a:effectLst/>
                          <a:latin typeface="+mn-lt"/>
                        </a:rPr>
                        <a:t>Kenya</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900" dirty="0">
                          <a:effectLst/>
                          <a:latin typeface="+mn-lt"/>
                        </a:rPr>
                        <a:t>Kenya</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03198016"/>
                  </a:ext>
                </a:extLst>
              </a:tr>
              <a:tr h="292942">
                <a:tc>
                  <a:txBody>
                    <a:bodyPr/>
                    <a:lstStyle/>
                    <a:p>
                      <a:pPr>
                        <a:lnSpc>
                          <a:spcPct val="107000"/>
                        </a:lnSpc>
                        <a:spcAft>
                          <a:spcPts val="800"/>
                        </a:spcAft>
                      </a:pPr>
                      <a:r>
                        <a:rPr lang="en-US" sz="900" dirty="0">
                          <a:solidFill>
                            <a:schemeClr val="tx1"/>
                          </a:solidFill>
                          <a:effectLst/>
                          <a:latin typeface="+mn-lt"/>
                        </a:rPr>
                        <a:t>Digital advertising segment</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a:lnSpc>
                          <a:spcPct val="107000"/>
                        </a:lnSpc>
                        <a:spcAft>
                          <a:spcPts val="800"/>
                        </a:spcAft>
                      </a:pPr>
                      <a:r>
                        <a:rPr lang="en-US" sz="900" dirty="0">
                          <a:effectLst/>
                          <a:latin typeface="+mn-lt"/>
                        </a:rPr>
                        <a:t>Digital Classified</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US" sz="900">
                          <a:effectLst/>
                          <a:latin typeface="+mn-lt"/>
                        </a:rPr>
                        <a:t>Digital Classified</a:t>
                      </a:r>
                      <a:endParaRPr lang="en-US" sz="90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en-US" sz="900">
                          <a:effectLst/>
                          <a:latin typeface="+mn-lt"/>
                        </a:rPr>
                        <a:t>Digital Classified</a:t>
                      </a:r>
                      <a:endParaRPr lang="en-US" sz="90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en-US" sz="900">
                          <a:effectLst/>
                          <a:latin typeface="+mn-lt"/>
                        </a:rPr>
                        <a:t>Digital Classified</a:t>
                      </a:r>
                      <a:endParaRPr lang="en-US" sz="90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en-US" sz="900">
                          <a:effectLst/>
                          <a:latin typeface="+mn-lt"/>
                        </a:rPr>
                        <a:t>Digital Classified</a:t>
                      </a:r>
                      <a:endParaRPr lang="en-US" sz="90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en-US" sz="900" dirty="0">
                          <a:effectLst/>
                          <a:latin typeface="+mn-lt"/>
                        </a:rPr>
                        <a:t>Search advertising, digital  classified, Display advertising</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en-US" sz="900" dirty="0">
                          <a:effectLst/>
                          <a:latin typeface="+mn-lt"/>
                        </a:rPr>
                        <a:t>Digital Classifieds, Display advertising</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96996044"/>
                  </a:ext>
                </a:extLst>
              </a:tr>
              <a:tr h="752955">
                <a:tc>
                  <a:txBody>
                    <a:bodyPr/>
                    <a:lstStyle/>
                    <a:p>
                      <a:pPr>
                        <a:lnSpc>
                          <a:spcPct val="107000"/>
                        </a:lnSpc>
                        <a:spcAft>
                          <a:spcPts val="800"/>
                        </a:spcAft>
                      </a:pPr>
                      <a:r>
                        <a:rPr lang="en-US" sz="900" dirty="0">
                          <a:solidFill>
                            <a:schemeClr val="tx1"/>
                          </a:solidFill>
                          <a:effectLst/>
                          <a:latin typeface="+mn-lt"/>
                        </a:rPr>
                        <a:t>Leverage</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900" dirty="0">
                          <a:effectLst/>
                          <a:latin typeface="+mn-lt"/>
                        </a:rPr>
                        <a:t>Per result billing system, Analytics, Quantifiable value for money</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n-US" sz="900" dirty="0">
                          <a:effectLst/>
                          <a:latin typeface="+mn-lt"/>
                        </a:rPr>
                        <a:t>Focus on classifieds</a:t>
                      </a:r>
                      <a:br>
                        <a:rPr lang="en-US" sz="900" dirty="0">
                          <a:effectLst/>
                          <a:latin typeface="+mn-lt"/>
                        </a:rPr>
                      </a:br>
                      <a:r>
                        <a:rPr lang="en-US" sz="900" dirty="0">
                          <a:effectLst/>
                          <a:latin typeface="+mn-lt"/>
                        </a:rPr>
                        <a:t>Market Experience </a:t>
                      </a:r>
                      <a:br>
                        <a:rPr lang="en-US" sz="900" dirty="0">
                          <a:effectLst/>
                          <a:latin typeface="+mn-lt"/>
                        </a:rPr>
                      </a:br>
                      <a:r>
                        <a:rPr lang="en-US" sz="900" dirty="0">
                          <a:effectLst/>
                          <a:latin typeface="+mn-lt"/>
                        </a:rPr>
                        <a:t>Capital</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900" dirty="0">
                          <a:effectLst/>
                          <a:latin typeface="+mn-lt"/>
                        </a:rPr>
                        <a:t>Verified advertiser</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900" dirty="0">
                          <a:effectLst/>
                          <a:latin typeface="+mn-lt"/>
                        </a:rPr>
                        <a:t>Focus on real estate, Map based search, Agent and developer profile, Property alerts</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900" dirty="0">
                          <a:effectLst/>
                          <a:latin typeface="+mn-lt"/>
                        </a:rPr>
                        <a:t>Vehicle history report</a:t>
                      </a:r>
                      <a:br>
                        <a:rPr lang="en-US" sz="900" dirty="0">
                          <a:effectLst/>
                          <a:latin typeface="+mn-lt"/>
                        </a:rPr>
                      </a:br>
                      <a:r>
                        <a:rPr lang="en-US" sz="900" dirty="0">
                          <a:effectLst/>
                          <a:latin typeface="+mn-lt"/>
                        </a:rPr>
                        <a:t>Vehicle inspections</a:t>
                      </a:r>
                      <a:br>
                        <a:rPr lang="en-US" sz="900" dirty="0">
                          <a:effectLst/>
                          <a:latin typeface="+mn-lt"/>
                        </a:rPr>
                      </a:br>
                      <a:r>
                        <a:rPr lang="en-US" sz="900" dirty="0">
                          <a:effectLst/>
                          <a:latin typeface="+mn-lt"/>
                        </a:rPr>
                        <a:t>Finance and Insurance options</a:t>
                      </a:r>
                      <a:br>
                        <a:rPr lang="en-US" sz="900" dirty="0">
                          <a:effectLst/>
                          <a:latin typeface="+mn-lt"/>
                        </a:rPr>
                      </a:br>
                      <a:r>
                        <a:rPr lang="en-US" sz="900" dirty="0">
                          <a:effectLst/>
                          <a:latin typeface="+mn-lt"/>
                        </a:rPr>
                        <a:t>Data analytics on African automobile landscape</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900" dirty="0">
                          <a:effectLst/>
                          <a:latin typeface="+mn-lt"/>
                        </a:rPr>
                        <a:t>Media house and advertising expertise</a:t>
                      </a:r>
                      <a:br>
                        <a:rPr lang="en-US" sz="900" dirty="0">
                          <a:effectLst/>
                          <a:latin typeface="+mn-lt"/>
                        </a:rPr>
                      </a:br>
                      <a:r>
                        <a:rPr lang="en-US" sz="900" dirty="0">
                          <a:effectLst/>
                          <a:latin typeface="+mn-lt"/>
                        </a:rPr>
                        <a:t>Links other classifieds</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900" dirty="0">
                          <a:effectLst/>
                          <a:latin typeface="+mn-lt"/>
                        </a:rPr>
                        <a:t>Media house with an established name in classifieds</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14169985"/>
                  </a:ext>
                </a:extLst>
              </a:tr>
              <a:tr h="292942">
                <a:tc>
                  <a:txBody>
                    <a:bodyPr/>
                    <a:lstStyle/>
                    <a:p>
                      <a:pPr>
                        <a:lnSpc>
                          <a:spcPct val="107000"/>
                        </a:lnSpc>
                        <a:spcAft>
                          <a:spcPts val="800"/>
                        </a:spcAft>
                      </a:pPr>
                      <a:r>
                        <a:rPr lang="en-US" sz="900" dirty="0">
                          <a:solidFill>
                            <a:schemeClr val="tx1"/>
                          </a:solidFill>
                          <a:effectLst/>
                          <a:latin typeface="+mn-lt"/>
                        </a:rPr>
                        <a:t>Claimed USP</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a:lnSpc>
                          <a:spcPct val="107000"/>
                        </a:lnSpc>
                        <a:spcAft>
                          <a:spcPts val="800"/>
                        </a:spcAft>
                      </a:pPr>
                      <a:r>
                        <a:rPr lang="en-US" sz="900" dirty="0">
                          <a:effectLst/>
                          <a:latin typeface="+mn-lt"/>
                        </a:rPr>
                        <a:t>Transparency, User experience, Value for money</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US" sz="900" dirty="0">
                          <a:effectLst/>
                          <a:latin typeface="+mn-lt"/>
                        </a:rPr>
                        <a:t>Ease of use, Affordability, Variety</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en-US" sz="900" dirty="0">
                          <a:effectLst/>
                          <a:latin typeface="+mn-lt"/>
                        </a:rPr>
                        <a:t>Quality, Safety, Support</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en-US" sz="900" dirty="0">
                          <a:effectLst/>
                          <a:latin typeface="+mn-lt"/>
                        </a:rPr>
                        <a:t>Expert property advise, Real Estate Projects</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en-US" sz="900" dirty="0">
                          <a:effectLst/>
                          <a:latin typeface="+mn-lt"/>
                        </a:rPr>
                        <a:t>Ease of use, Variety, Duration in market</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en-US" sz="900" dirty="0">
                          <a:effectLst/>
                          <a:latin typeface="+mn-lt"/>
                        </a:rPr>
                        <a:t>Search Engine, Link to wide variety</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en-US" sz="900" dirty="0">
                          <a:effectLst/>
                          <a:latin typeface="+mn-lt"/>
                        </a:rPr>
                        <a:t>Credibility</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23893837"/>
                  </a:ext>
                </a:extLst>
              </a:tr>
              <a:tr h="292942">
                <a:tc>
                  <a:txBody>
                    <a:bodyPr/>
                    <a:lstStyle/>
                    <a:p>
                      <a:pPr>
                        <a:lnSpc>
                          <a:spcPct val="107000"/>
                        </a:lnSpc>
                        <a:spcAft>
                          <a:spcPts val="800"/>
                        </a:spcAft>
                      </a:pPr>
                      <a:r>
                        <a:rPr lang="en-US" sz="900" dirty="0">
                          <a:solidFill>
                            <a:schemeClr val="tx1"/>
                          </a:solidFill>
                          <a:effectLst/>
                          <a:latin typeface="+mn-lt"/>
                        </a:rPr>
                        <a:t>Categories</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900" dirty="0">
                          <a:effectLst/>
                          <a:latin typeface="+mn-lt"/>
                        </a:rPr>
                        <a:t>All</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n-US" sz="900" dirty="0">
                          <a:effectLst/>
                          <a:latin typeface="+mn-lt"/>
                        </a:rPr>
                        <a:t>All</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900" dirty="0">
                          <a:effectLst/>
                          <a:latin typeface="+mn-lt"/>
                        </a:rPr>
                        <a:t>All</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900" dirty="0">
                          <a:effectLst/>
                          <a:latin typeface="+mn-lt"/>
                        </a:rPr>
                        <a:t>Real estate</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900" dirty="0">
                          <a:effectLst/>
                          <a:latin typeface="+mn-lt"/>
                        </a:rPr>
                        <a:t>Automotive</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900" dirty="0">
                          <a:effectLst/>
                          <a:latin typeface="+mn-lt"/>
                        </a:rPr>
                        <a:t>All (Link to all types)</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900" dirty="0">
                          <a:effectLst/>
                          <a:latin typeface="+mn-lt"/>
                        </a:rPr>
                        <a:t>Jobs, Motors, Real Estate, Tributes</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77319597"/>
                  </a:ext>
                </a:extLst>
              </a:tr>
              <a:tr h="890007">
                <a:tc>
                  <a:txBody>
                    <a:bodyPr/>
                    <a:lstStyle/>
                    <a:p>
                      <a:pPr>
                        <a:lnSpc>
                          <a:spcPct val="107000"/>
                        </a:lnSpc>
                        <a:spcAft>
                          <a:spcPts val="800"/>
                        </a:spcAft>
                      </a:pPr>
                      <a:r>
                        <a:rPr lang="en-US" sz="900" dirty="0">
                          <a:solidFill>
                            <a:schemeClr val="tx1"/>
                          </a:solidFill>
                          <a:effectLst/>
                          <a:latin typeface="+mn-lt"/>
                        </a:rPr>
                        <a:t>Platform features</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r>
                        <a:rPr lang="en-US" sz="900" dirty="0">
                          <a:solidFill>
                            <a:srgbClr val="000000"/>
                          </a:solidFill>
                          <a:effectLst/>
                          <a:latin typeface="+mn-lt"/>
                          <a:ea typeface="Times New Roman" panose="02020603050405020304" pitchFamily="18" charset="0"/>
                        </a:rPr>
                        <a:t>User webpages, Has leads (WhatsApp, Call and Chat), No visitor registration to view advertisers’ contacts, sends alerts to advertisers</a:t>
                      </a:r>
                      <a:endParaRPr lang="en-US" sz="900" dirty="0">
                        <a:latin typeface="+mn-lt"/>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US" sz="900" dirty="0">
                          <a:effectLst/>
                          <a:latin typeface="+mn-lt"/>
                        </a:rPr>
                        <a:t>User webpages, has physical locations, link to advertiser’s social media pages</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en-US" sz="900" dirty="0">
                          <a:effectLst/>
                          <a:latin typeface="+mn-lt"/>
                        </a:rPr>
                        <a:t>User webpages, </a:t>
                      </a:r>
                      <a:r>
                        <a:rPr lang="en-US" sz="900" dirty="0">
                          <a:solidFill>
                            <a:srgbClr val="000000"/>
                          </a:solidFill>
                          <a:effectLst/>
                          <a:latin typeface="+mn-lt"/>
                          <a:ea typeface="Times New Roman" panose="02020603050405020304" pitchFamily="18" charset="0"/>
                        </a:rPr>
                        <a:t>has leads (WhatsApp, Call and Chat) </a:t>
                      </a:r>
                      <a:r>
                        <a:rPr lang="en-US" sz="900" dirty="0">
                          <a:effectLst/>
                          <a:latin typeface="+mn-lt"/>
                        </a:rPr>
                        <a:t>Classifies advertisers as private and business advertisers</a:t>
                      </a:r>
                      <a:br>
                        <a:rPr lang="en-US" sz="900" dirty="0">
                          <a:effectLst/>
                          <a:latin typeface="+mn-lt"/>
                        </a:rPr>
                      </a:b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900" dirty="0">
                          <a:solidFill>
                            <a:srgbClr val="000000"/>
                          </a:solidFill>
                          <a:effectLst/>
                          <a:latin typeface="+mn-lt"/>
                          <a:ea typeface="Times New Roman" panose="02020603050405020304" pitchFamily="18" charset="0"/>
                        </a:rPr>
                        <a:t>User webpages for profiled real estate agents, has leads (WhatsApp, Call and Chat)</a:t>
                      </a:r>
                      <a:br>
                        <a:rPr lang="en-US" sz="900" dirty="0">
                          <a:solidFill>
                            <a:srgbClr val="000000"/>
                          </a:solidFill>
                          <a:effectLst/>
                          <a:latin typeface="+mn-lt"/>
                          <a:ea typeface="Times New Roman" panose="02020603050405020304" pitchFamily="18" charset="0"/>
                        </a:rPr>
                      </a:br>
                      <a:r>
                        <a:rPr lang="en-US" sz="900" dirty="0">
                          <a:solidFill>
                            <a:srgbClr val="000000"/>
                          </a:solidFill>
                          <a:effectLst/>
                          <a:latin typeface="+mn-lt"/>
                          <a:ea typeface="Times New Roman" panose="02020603050405020304" pitchFamily="18" charset="0"/>
                        </a:rPr>
                        <a:t>No visitor registration to view advertisers’ contacts.</a:t>
                      </a:r>
                      <a:endParaRPr lang="en-US" sz="900" dirty="0">
                        <a:latin typeface="+mn-lt"/>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en-US" sz="900" dirty="0">
                          <a:effectLst/>
                          <a:latin typeface="+mn-lt"/>
                        </a:rPr>
                        <a:t>Linked to finance and insurance option. Multiple images for vehicles </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en-US" sz="900" dirty="0">
                          <a:effectLst/>
                          <a:latin typeface="+mn-lt"/>
                        </a:rPr>
                        <a:t>Advertises for other classifieds i.e., search engine with links to classifieds companies</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en-US" sz="900" dirty="0">
                          <a:effectLst/>
                          <a:latin typeface="+mn-lt"/>
                        </a:rPr>
                        <a:t>User webpages, sector news (real estate and motor vehicles), advertise for other digital classifieds companies. Has featured listings</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20744495"/>
                  </a:ext>
                </a:extLst>
              </a:tr>
              <a:tr h="456232">
                <a:tc>
                  <a:txBody>
                    <a:bodyPr/>
                    <a:lstStyle/>
                    <a:p>
                      <a:pPr marL="0" algn="l" defTabSz="914400" rtl="0" eaLnBrk="1" latinLnBrk="0" hangingPunct="1">
                        <a:lnSpc>
                          <a:spcPct val="107000"/>
                        </a:lnSpc>
                        <a:spcAft>
                          <a:spcPts val="800"/>
                        </a:spcAft>
                      </a:pPr>
                      <a:r>
                        <a:rPr lang="en-US" sz="900" b="1" kern="1200">
                          <a:solidFill>
                            <a:schemeClr val="tx1"/>
                          </a:solidFill>
                          <a:effectLst/>
                          <a:latin typeface="+mn-lt"/>
                          <a:ea typeface="+mn-ea"/>
                          <a:cs typeface="+mn-cs"/>
                        </a:rPr>
                        <a:t>Billing type</a:t>
                      </a:r>
                    </a:p>
                  </a:txBody>
                  <a:tcPr marL="15240" marR="15240" marT="9525"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l" defTabSz="914400" rtl="0" eaLnBrk="1" latinLnBrk="0" hangingPunct="1">
                        <a:lnSpc>
                          <a:spcPct val="107000"/>
                        </a:lnSpc>
                        <a:spcAft>
                          <a:spcPts val="800"/>
                        </a:spcAft>
                      </a:pPr>
                      <a:r>
                        <a:rPr lang="en-US" sz="900" b="0" kern="1200" dirty="0">
                          <a:solidFill>
                            <a:schemeClr val="tx1"/>
                          </a:solidFill>
                          <a:effectLst/>
                          <a:latin typeface="+mn-lt"/>
                          <a:ea typeface="+mn-ea"/>
                          <a:cs typeface="+mn-cs"/>
                        </a:rPr>
                        <a:t>Per result which include impressions, clicks, and leads, (calls, message WhatsApp)</a:t>
                      </a:r>
                    </a:p>
                  </a:txBody>
                  <a:tcPr marL="15240" marR="15240" marT="9525"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l" defTabSz="914400" rtl="0" eaLnBrk="1" latinLnBrk="0" hangingPunct="1">
                        <a:lnSpc>
                          <a:spcPct val="107000"/>
                        </a:lnSpc>
                        <a:spcAft>
                          <a:spcPts val="800"/>
                        </a:spcAft>
                      </a:pPr>
                      <a:r>
                        <a:rPr lang="en-US" sz="900" b="0" kern="1200">
                          <a:solidFill>
                            <a:schemeClr val="tx1"/>
                          </a:solidFill>
                          <a:effectLst/>
                          <a:latin typeface="+mn-lt"/>
                          <a:ea typeface="+mn-ea"/>
                          <a:cs typeface="+mn-cs"/>
                        </a:rPr>
                        <a:t>Per Ad, for specific duration, has category pricing </a:t>
                      </a:r>
                    </a:p>
                  </a:txBody>
                  <a:tcPr marL="15240" marR="15240" marT="9525"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l" defTabSz="914400" rtl="0" eaLnBrk="1" latinLnBrk="0" hangingPunct="1">
                        <a:lnSpc>
                          <a:spcPct val="107000"/>
                        </a:lnSpc>
                        <a:spcAft>
                          <a:spcPts val="800"/>
                        </a:spcAft>
                      </a:pPr>
                      <a:r>
                        <a:rPr lang="en-US" sz="900" b="0" kern="1200">
                          <a:solidFill>
                            <a:schemeClr val="tx1"/>
                          </a:solidFill>
                          <a:effectLst/>
                          <a:latin typeface="+mn-lt"/>
                          <a:ea typeface="+mn-ea"/>
                          <a:cs typeface="+mn-cs"/>
                        </a:rPr>
                        <a:t>Per Ad for a given duration. </a:t>
                      </a:r>
                    </a:p>
                  </a:txBody>
                  <a:tcPr marL="15240" marR="15240" marT="9525"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l" defTabSz="914400" rtl="0" eaLnBrk="1" latinLnBrk="0" hangingPunct="1">
                        <a:lnSpc>
                          <a:spcPct val="107000"/>
                        </a:lnSpc>
                        <a:spcAft>
                          <a:spcPts val="800"/>
                        </a:spcAft>
                      </a:pPr>
                      <a:r>
                        <a:rPr lang="en-US" sz="900" b="0" kern="1200">
                          <a:solidFill>
                            <a:schemeClr val="tx1"/>
                          </a:solidFill>
                          <a:effectLst/>
                          <a:latin typeface="+mn-lt"/>
                          <a:ea typeface="+mn-ea"/>
                          <a:cs typeface="+mn-cs"/>
                        </a:rPr>
                        <a:t>Per Ad for a given duration.</a:t>
                      </a:r>
                    </a:p>
                  </a:txBody>
                  <a:tcPr marL="15240" marR="15240" marT="9525"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l" defTabSz="914400" rtl="0" eaLnBrk="1" latinLnBrk="0" hangingPunct="1">
                        <a:lnSpc>
                          <a:spcPct val="107000"/>
                        </a:lnSpc>
                        <a:spcAft>
                          <a:spcPts val="800"/>
                        </a:spcAft>
                      </a:pPr>
                      <a:r>
                        <a:rPr lang="en-US" sz="900" b="0" kern="1200">
                          <a:solidFill>
                            <a:schemeClr val="tx1"/>
                          </a:solidFill>
                          <a:effectLst/>
                          <a:latin typeface="+mn-lt"/>
                          <a:ea typeface="+mn-ea"/>
                          <a:cs typeface="+mn-cs"/>
                        </a:rPr>
                        <a:t>Per Ad for a given duration.</a:t>
                      </a:r>
                    </a:p>
                  </a:txBody>
                  <a:tcPr marL="15240" marR="15240" marT="9525"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l" defTabSz="914400" rtl="0" eaLnBrk="1" latinLnBrk="0" hangingPunct="1">
                        <a:lnSpc>
                          <a:spcPct val="107000"/>
                        </a:lnSpc>
                        <a:spcAft>
                          <a:spcPts val="800"/>
                        </a:spcAft>
                      </a:pPr>
                      <a:r>
                        <a:rPr lang="en-US" sz="900" b="0" kern="1200" dirty="0">
                          <a:solidFill>
                            <a:schemeClr val="tx1"/>
                          </a:solidFill>
                          <a:effectLst/>
                          <a:latin typeface="+mn-lt"/>
                          <a:ea typeface="+mn-ea"/>
                          <a:cs typeface="+mn-cs"/>
                        </a:rPr>
                        <a:t>Appears to only take ads from other advertising companies </a:t>
                      </a:r>
                    </a:p>
                  </a:txBody>
                  <a:tcPr marL="15240" marR="15240" marT="9525"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l" defTabSz="914400" rtl="0" eaLnBrk="1" latinLnBrk="0" hangingPunct="1">
                        <a:lnSpc>
                          <a:spcPct val="107000"/>
                        </a:lnSpc>
                        <a:spcAft>
                          <a:spcPts val="800"/>
                        </a:spcAft>
                      </a:pPr>
                      <a:r>
                        <a:rPr lang="en-US" sz="900" b="0" kern="1200" dirty="0">
                          <a:solidFill>
                            <a:schemeClr val="tx1"/>
                          </a:solidFill>
                          <a:effectLst/>
                          <a:latin typeface="+mn-lt"/>
                          <a:ea typeface="+mn-ea"/>
                          <a:cs typeface="+mn-cs"/>
                        </a:rPr>
                        <a:t>Per Ad for specific duration</a:t>
                      </a:r>
                    </a:p>
                  </a:txBody>
                  <a:tcPr marL="15240" marR="15240" marT="9525"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21420601"/>
                  </a:ext>
                </a:extLst>
              </a:tr>
              <a:tr h="139603">
                <a:tc>
                  <a:txBody>
                    <a:bodyPr/>
                    <a:lstStyle/>
                    <a:p>
                      <a:pPr>
                        <a:lnSpc>
                          <a:spcPct val="107000"/>
                        </a:lnSpc>
                        <a:spcAft>
                          <a:spcPts val="800"/>
                        </a:spcAft>
                      </a:pPr>
                      <a:r>
                        <a:rPr lang="en-US" sz="900" dirty="0">
                          <a:solidFill>
                            <a:schemeClr val="tx1"/>
                          </a:solidFill>
                          <a:effectLst/>
                          <a:latin typeface="+mn-lt"/>
                        </a:rPr>
                        <a:t>Free Ads</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a:lnSpc>
                          <a:spcPct val="107000"/>
                        </a:lnSpc>
                        <a:spcAft>
                          <a:spcPts val="800"/>
                        </a:spcAft>
                      </a:pPr>
                      <a:r>
                        <a:rPr lang="en-US" sz="900" dirty="0">
                          <a:effectLst/>
                          <a:latin typeface="+mn-lt"/>
                        </a:rPr>
                        <a:t>Yes</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US" sz="900">
                          <a:effectLst/>
                          <a:latin typeface="+mn-lt"/>
                        </a:rPr>
                        <a:t>Yes</a:t>
                      </a:r>
                      <a:endParaRPr lang="en-US" sz="90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en-US" sz="900">
                          <a:effectLst/>
                          <a:latin typeface="+mn-lt"/>
                        </a:rPr>
                        <a:t>Yes</a:t>
                      </a:r>
                      <a:endParaRPr lang="en-US" sz="90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en-US" sz="900">
                          <a:effectLst/>
                          <a:latin typeface="+mn-lt"/>
                        </a:rPr>
                        <a:t>Yes</a:t>
                      </a:r>
                      <a:endParaRPr lang="en-US" sz="90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en-US" sz="900">
                          <a:effectLst/>
                          <a:latin typeface="+mn-lt"/>
                        </a:rPr>
                        <a:t>Yes</a:t>
                      </a:r>
                      <a:endParaRPr lang="en-US" sz="90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en-US" sz="900" dirty="0">
                          <a:effectLst/>
                          <a:latin typeface="+mn-lt"/>
                        </a:rPr>
                        <a:t>Yes</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en-US" sz="900" dirty="0">
                          <a:effectLst/>
                          <a:latin typeface="+mn-lt"/>
                        </a:rPr>
                        <a:t>Yes</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38080430"/>
                  </a:ext>
                </a:extLst>
              </a:tr>
              <a:tr h="292942">
                <a:tc>
                  <a:txBody>
                    <a:bodyPr/>
                    <a:lstStyle/>
                    <a:p>
                      <a:pPr>
                        <a:lnSpc>
                          <a:spcPct val="107000"/>
                        </a:lnSpc>
                        <a:spcAft>
                          <a:spcPts val="800"/>
                        </a:spcAft>
                      </a:pPr>
                      <a:r>
                        <a:rPr lang="en-US" sz="900" dirty="0">
                          <a:solidFill>
                            <a:schemeClr val="tx1"/>
                          </a:solidFill>
                          <a:effectLst/>
                          <a:latin typeface="+mn-lt"/>
                        </a:rPr>
                        <a:t>Target clientele</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900" dirty="0">
                          <a:effectLst/>
                          <a:latin typeface="+mn-lt"/>
                        </a:rPr>
                        <a:t>All (Individuals and businesses biased)</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n-US" sz="900" dirty="0">
                          <a:effectLst/>
                          <a:latin typeface="+mn-lt"/>
                        </a:rPr>
                        <a:t>All (Businesses and Individuals)</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900" dirty="0">
                          <a:effectLst/>
                          <a:latin typeface="+mn-lt"/>
                        </a:rPr>
                        <a:t>All (Businesses and Individuals)</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900" dirty="0">
                          <a:effectLst/>
                          <a:latin typeface="+mn-lt"/>
                        </a:rPr>
                        <a:t>Middle class to high end real estate clients</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900" dirty="0">
                          <a:effectLst/>
                          <a:latin typeface="+mn-lt"/>
                        </a:rPr>
                        <a:t>Middle to upper Automobile sellers and buyers.</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900" dirty="0">
                          <a:effectLst/>
                          <a:latin typeface="+mn-lt"/>
                        </a:rPr>
                        <a:t>businesses and other classified ads companies</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900" dirty="0">
                          <a:effectLst/>
                          <a:latin typeface="+mn-lt"/>
                        </a:rPr>
                        <a:t>businesses and other classified ads companies</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9921868"/>
                  </a:ext>
                </a:extLst>
              </a:tr>
              <a:tr h="139603">
                <a:tc>
                  <a:txBody>
                    <a:bodyPr/>
                    <a:lstStyle/>
                    <a:p>
                      <a:pPr>
                        <a:lnSpc>
                          <a:spcPct val="107000"/>
                        </a:lnSpc>
                        <a:spcAft>
                          <a:spcPts val="800"/>
                        </a:spcAft>
                      </a:pPr>
                      <a:r>
                        <a:rPr lang="en-US" sz="900" dirty="0">
                          <a:solidFill>
                            <a:schemeClr val="tx1"/>
                          </a:solidFill>
                          <a:effectLst/>
                          <a:latin typeface="+mn-lt"/>
                        </a:rPr>
                        <a:t>Venture funded</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a:lnSpc>
                          <a:spcPct val="107000"/>
                        </a:lnSpc>
                        <a:spcAft>
                          <a:spcPts val="800"/>
                        </a:spcAft>
                      </a:pPr>
                      <a:r>
                        <a:rPr lang="en-US" sz="900" dirty="0">
                          <a:effectLst/>
                          <a:latin typeface="+mn-lt"/>
                        </a:rPr>
                        <a:t>No</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US" sz="900" dirty="0">
                          <a:effectLst/>
                          <a:latin typeface="+mn-lt"/>
                        </a:rPr>
                        <a:t>Yes</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en-US" sz="900">
                          <a:effectLst/>
                          <a:latin typeface="+mn-lt"/>
                        </a:rPr>
                        <a:t>Yes</a:t>
                      </a:r>
                      <a:endParaRPr lang="en-US" sz="90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en-US" sz="900">
                          <a:effectLst/>
                          <a:latin typeface="+mn-lt"/>
                        </a:rPr>
                        <a:t>Yes</a:t>
                      </a:r>
                      <a:endParaRPr lang="en-US" sz="90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en-US" sz="900">
                          <a:effectLst/>
                          <a:latin typeface="+mn-lt"/>
                        </a:rPr>
                        <a:t>Yes</a:t>
                      </a:r>
                      <a:endParaRPr lang="en-US" sz="90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en-US" sz="900" dirty="0">
                          <a:effectLst/>
                          <a:latin typeface="+mn-lt"/>
                        </a:rPr>
                        <a:t>No</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en-US" sz="900" dirty="0">
                          <a:effectLst/>
                          <a:latin typeface="+mn-lt"/>
                        </a:rPr>
                        <a:t>No</a:t>
                      </a:r>
                      <a:endParaRPr lang="en-US" sz="900" dirty="0">
                        <a:effectLst/>
                        <a:latin typeface="+mn-lt"/>
                        <a:ea typeface="Calibri" panose="020F0502020204030204" pitchFamily="34" charset="0"/>
                        <a:cs typeface="Times New Roman" panose="02020603050405020304" pitchFamily="18" charset="0"/>
                      </a:endParaRPr>
                    </a:p>
                  </a:txBody>
                  <a:tcPr marL="15505" marR="1550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70885398"/>
                  </a:ext>
                </a:extLst>
              </a:tr>
            </a:tbl>
          </a:graphicData>
        </a:graphic>
      </p:graphicFrame>
    </p:spTree>
    <p:extLst>
      <p:ext uri="{BB962C8B-B14F-4D97-AF65-F5344CB8AC3E}">
        <p14:creationId xmlns:p14="http://schemas.microsoft.com/office/powerpoint/2010/main" val="2186655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CE4F92B-95EB-8BD8-5110-645FC97F9536}"/>
              </a:ext>
            </a:extLst>
          </p:cNvPr>
          <p:cNvSpPr/>
          <p:nvPr/>
        </p:nvSpPr>
        <p:spPr>
          <a:xfrm>
            <a:off x="6102848" y="4058656"/>
            <a:ext cx="5372578" cy="2268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9A00DBC2-E804-72A6-E87A-3071F2FB00E8}"/>
              </a:ext>
            </a:extLst>
          </p:cNvPr>
          <p:cNvSpPr/>
          <p:nvPr/>
        </p:nvSpPr>
        <p:spPr>
          <a:xfrm>
            <a:off x="6102848" y="554807"/>
            <a:ext cx="5372578" cy="2268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Up-Down 20">
            <a:extLst>
              <a:ext uri="{FF2B5EF4-FFF2-40B4-BE49-F238E27FC236}">
                <a16:creationId xmlns:a16="http://schemas.microsoft.com/office/drawing/2014/main" id="{FADD7ABC-403F-8D87-9A79-87D4DDCC7E83}"/>
              </a:ext>
            </a:extLst>
          </p:cNvPr>
          <p:cNvSpPr/>
          <p:nvPr/>
        </p:nvSpPr>
        <p:spPr>
          <a:xfrm>
            <a:off x="7386197" y="2844507"/>
            <a:ext cx="2805880" cy="1203875"/>
          </a:xfrm>
          <a:prstGeom prst="upDownArrow">
            <a:avLst>
              <a:gd name="adj1" fmla="val 56483"/>
              <a:gd name="adj2" fmla="val 3785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0FF3A11-7A05-49E2-E552-2BBE08F7EDE0}"/>
              </a:ext>
            </a:extLst>
          </p:cNvPr>
          <p:cNvSpPr>
            <a:spLocks noGrp="1" noRot="1" noMove="1" noResize="1" noEditPoints="1" noAdjustHandles="1" noChangeArrowheads="1" noChangeShapeType="1"/>
          </p:cNvSpPr>
          <p:nvPr/>
        </p:nvSpPr>
        <p:spPr>
          <a:xfrm>
            <a:off x="10800" y="10800"/>
            <a:ext cx="5400000" cy="67572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cxnSp>
        <p:nvCxnSpPr>
          <p:cNvPr id="4" name="Straight Connector 3">
            <a:extLst>
              <a:ext uri="{FF2B5EF4-FFF2-40B4-BE49-F238E27FC236}">
                <a16:creationId xmlns:a16="http://schemas.microsoft.com/office/drawing/2014/main" id="{DC202601-D7B1-0D89-0EF6-E6F903BC170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bwMode="ltGray">
          <a:xfrm>
            <a:off x="550800" y="2706330"/>
            <a:ext cx="432000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3" name="Title 3">
            <a:extLst>
              <a:ext uri="{FF2B5EF4-FFF2-40B4-BE49-F238E27FC236}">
                <a16:creationId xmlns:a16="http://schemas.microsoft.com/office/drawing/2014/main" id="{ADFE8072-1658-045F-1E4C-3D28615C5DB8}"/>
              </a:ext>
            </a:extLst>
          </p:cNvPr>
          <p:cNvSpPr txBox="1">
            <a:spLocks noGrp="1" noRot="1" noMove="1" noResize="1" noEditPoints="1" noAdjustHandles="1" noChangeArrowheads="1" noChangeShapeType="1"/>
          </p:cNvSpPr>
          <p:nvPr/>
        </p:nvSpPr>
        <p:spPr bwMode="ltGray">
          <a:xfrm>
            <a:off x="550800" y="917923"/>
            <a:ext cx="4320000" cy="1080000"/>
          </a:xfrm>
          <a:prstGeom prst="rect">
            <a:avLst/>
          </a:prstGeom>
        </p:spPr>
        <p:txBody>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algn="ctr"/>
            <a:r>
              <a:rPr lang="en-US" dirty="0">
                <a:solidFill>
                  <a:schemeClr val="bg1"/>
                </a:solidFill>
              </a:rPr>
              <a:t>Value proposition</a:t>
            </a:r>
          </a:p>
        </p:txBody>
      </p:sp>
      <p:sp>
        <p:nvSpPr>
          <p:cNvPr id="6" name="Text Placeholder 4">
            <a:extLst>
              <a:ext uri="{FF2B5EF4-FFF2-40B4-BE49-F238E27FC236}">
                <a16:creationId xmlns:a16="http://schemas.microsoft.com/office/drawing/2014/main" id="{DEB7EA34-F03A-5350-770C-AB64DFC92CE5}"/>
              </a:ext>
            </a:extLst>
          </p:cNvPr>
          <p:cNvSpPr txBox="1">
            <a:spLocks/>
          </p:cNvSpPr>
          <p:nvPr/>
        </p:nvSpPr>
        <p:spPr>
          <a:xfrm>
            <a:off x="8150761" y="2969351"/>
            <a:ext cx="1298019" cy="303447"/>
          </a:xfrm>
          <a:prstGeom prst="rect">
            <a:avLst/>
          </a:prstGeom>
        </p:spPr>
        <p:txBody>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t>Advertisers</a:t>
            </a:r>
          </a:p>
        </p:txBody>
      </p:sp>
      <p:sp>
        <p:nvSpPr>
          <p:cNvPr id="8" name="Text Placeholder 5">
            <a:extLst>
              <a:ext uri="{FF2B5EF4-FFF2-40B4-BE49-F238E27FC236}">
                <a16:creationId xmlns:a16="http://schemas.microsoft.com/office/drawing/2014/main" id="{8753DB52-ABAF-BDF6-D6CB-DD555EAEA018}"/>
              </a:ext>
            </a:extLst>
          </p:cNvPr>
          <p:cNvSpPr txBox="1">
            <a:spLocks/>
          </p:cNvSpPr>
          <p:nvPr/>
        </p:nvSpPr>
        <p:spPr>
          <a:xfrm>
            <a:off x="6179137" y="618126"/>
            <a:ext cx="5220000" cy="2124000"/>
          </a:xfrm>
          <a:prstGeom prst="rect">
            <a:avLst/>
          </a:prstGeom>
        </p:spPr>
        <p:txBody>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en-US" sz="1400" b="1" dirty="0"/>
              <a:t>Affordable: </a:t>
            </a:r>
          </a:p>
          <a:p>
            <a:pPr marL="360363" lvl="1" indent="-185738">
              <a:spcBef>
                <a:spcPts val="0"/>
              </a:spcBef>
              <a:spcAft>
                <a:spcPts val="0"/>
              </a:spcAft>
            </a:pPr>
            <a:r>
              <a:rPr lang="en-US" sz="1400" dirty="0"/>
              <a:t>Low financial outlay options, advertisers chose what they can afford at any given time. Money not spent remains in account until it generates results</a:t>
            </a:r>
          </a:p>
          <a:p>
            <a:pPr marL="276225" lvl="1" indent="0">
              <a:spcBef>
                <a:spcPts val="0"/>
              </a:spcBef>
              <a:spcAft>
                <a:spcPts val="0"/>
              </a:spcAft>
              <a:buNone/>
            </a:pPr>
            <a:endParaRPr lang="en-US" sz="1400" dirty="0"/>
          </a:p>
          <a:p>
            <a:pPr marL="0" indent="0">
              <a:spcBef>
                <a:spcPts val="0"/>
              </a:spcBef>
              <a:spcAft>
                <a:spcPts val="0"/>
              </a:spcAft>
              <a:buNone/>
            </a:pPr>
            <a:r>
              <a:rPr lang="en-US" sz="1400" b="1" dirty="0"/>
              <a:t>Transparency: </a:t>
            </a:r>
          </a:p>
          <a:p>
            <a:pPr marL="360363" lvl="1" indent="-185738">
              <a:spcBef>
                <a:spcPts val="0"/>
              </a:spcBef>
              <a:spcAft>
                <a:spcPts val="0"/>
              </a:spcAft>
            </a:pPr>
            <a:r>
              <a:rPr lang="en-US" sz="1400" dirty="0"/>
              <a:t>Results based billing, only when ad results in visitor action </a:t>
            </a:r>
          </a:p>
          <a:p>
            <a:pPr marL="360363" lvl="1" indent="-185738">
              <a:spcBef>
                <a:spcPts val="0"/>
              </a:spcBef>
              <a:spcAft>
                <a:spcPts val="0"/>
              </a:spcAft>
            </a:pPr>
            <a:r>
              <a:rPr lang="en-US" sz="1400" dirty="0"/>
              <a:t>Analytics enable advertiser to monitor ad performance (helps inform future advertising strategy) </a:t>
            </a:r>
          </a:p>
          <a:p>
            <a:pPr marL="0" indent="0">
              <a:spcBef>
                <a:spcPts val="0"/>
              </a:spcBef>
              <a:spcAft>
                <a:spcPts val="0"/>
              </a:spcAft>
              <a:buNone/>
            </a:pPr>
            <a:endParaRPr lang="en-US" sz="1400" dirty="0"/>
          </a:p>
        </p:txBody>
      </p:sp>
      <p:sp>
        <p:nvSpPr>
          <p:cNvPr id="9" name="Text Placeholder 10">
            <a:extLst>
              <a:ext uri="{FF2B5EF4-FFF2-40B4-BE49-F238E27FC236}">
                <a16:creationId xmlns:a16="http://schemas.microsoft.com/office/drawing/2014/main" id="{358A855A-CA9A-11F5-E7C2-DAAC3A67B733}"/>
              </a:ext>
            </a:extLst>
          </p:cNvPr>
          <p:cNvSpPr txBox="1">
            <a:spLocks/>
          </p:cNvSpPr>
          <p:nvPr/>
        </p:nvSpPr>
        <p:spPr>
          <a:xfrm>
            <a:off x="8150761" y="3598349"/>
            <a:ext cx="1298019" cy="303447"/>
          </a:xfrm>
          <a:prstGeom prst="rect">
            <a:avLst/>
          </a:prstGeom>
        </p:spPr>
        <p:txBody>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t>Customers</a:t>
            </a:r>
          </a:p>
        </p:txBody>
      </p:sp>
      <p:sp>
        <p:nvSpPr>
          <p:cNvPr id="11" name="Text Placeholder 11">
            <a:extLst>
              <a:ext uri="{FF2B5EF4-FFF2-40B4-BE49-F238E27FC236}">
                <a16:creationId xmlns:a16="http://schemas.microsoft.com/office/drawing/2014/main" id="{22903535-D676-1FAF-77A4-613B2C3CEAC3}"/>
              </a:ext>
            </a:extLst>
          </p:cNvPr>
          <p:cNvSpPr txBox="1">
            <a:spLocks/>
          </p:cNvSpPr>
          <p:nvPr/>
        </p:nvSpPr>
        <p:spPr>
          <a:xfrm>
            <a:off x="6179137" y="4140489"/>
            <a:ext cx="5220000" cy="2124000"/>
          </a:xfrm>
          <a:prstGeom prst="rect">
            <a:avLst/>
          </a:prstGeom>
        </p:spPr>
        <p:txBody>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en-US" sz="1400" b="1" dirty="0"/>
              <a:t>User experience: </a:t>
            </a:r>
          </a:p>
          <a:p>
            <a:pPr marL="360363" lvl="1" indent="-185738">
              <a:spcBef>
                <a:spcPts val="0"/>
              </a:spcBef>
              <a:spcAft>
                <a:spcPts val="0"/>
              </a:spcAft>
              <a:buClr>
                <a:srgbClr val="071445"/>
              </a:buClr>
            </a:pPr>
            <a:r>
              <a:rPr lang="en-US" sz="1400" dirty="0"/>
              <a:t>Easy multiplatform access with no registration requirements to view advertisers contact details preserving personal data privacy</a:t>
            </a:r>
          </a:p>
          <a:p>
            <a:pPr marL="360363" lvl="1" indent="-185738">
              <a:spcBef>
                <a:spcPts val="0"/>
              </a:spcBef>
              <a:spcAft>
                <a:spcPts val="0"/>
              </a:spcAft>
              <a:buClr>
                <a:srgbClr val="071445"/>
              </a:buClr>
            </a:pPr>
            <a:endParaRPr lang="en-US" sz="1400" dirty="0"/>
          </a:p>
          <a:p>
            <a:pPr marL="0" indent="0">
              <a:spcBef>
                <a:spcPts val="0"/>
              </a:spcBef>
              <a:spcAft>
                <a:spcPts val="0"/>
              </a:spcAft>
              <a:buNone/>
            </a:pPr>
            <a:r>
              <a:rPr lang="en-US" sz="1400" b="1" dirty="0"/>
              <a:t>Variety: </a:t>
            </a:r>
          </a:p>
          <a:p>
            <a:pPr marL="360363" lvl="1" indent="-185738">
              <a:spcBef>
                <a:spcPts val="0"/>
              </a:spcBef>
              <a:spcAft>
                <a:spcPts val="0"/>
              </a:spcAft>
              <a:buClr>
                <a:srgbClr val="071445"/>
              </a:buClr>
            </a:pPr>
            <a:r>
              <a:rPr lang="en-US" sz="1400" dirty="0"/>
              <a:t>Covers all categories and leads, giving visitors a wide variety of products and services to meet all purchase needs in one place</a:t>
            </a:r>
          </a:p>
        </p:txBody>
      </p:sp>
      <p:sp>
        <p:nvSpPr>
          <p:cNvPr id="10" name="TextBox 9">
            <a:extLst>
              <a:ext uri="{FF2B5EF4-FFF2-40B4-BE49-F238E27FC236}">
                <a16:creationId xmlns:a16="http://schemas.microsoft.com/office/drawing/2014/main" id="{28C78FD3-E128-246C-B547-3E0430F6AF6A}"/>
              </a:ext>
            </a:extLst>
          </p:cNvPr>
          <p:cNvSpPr txBox="1">
            <a:spLocks noGrp="1" noRot="1" noMove="1" noResize="1" noEditPoints="1" noAdjustHandles="1" noChangeArrowheads="1" noChangeShapeType="1"/>
          </p:cNvSpPr>
          <p:nvPr/>
        </p:nvSpPr>
        <p:spPr>
          <a:xfrm>
            <a:off x="550800" y="3432422"/>
            <a:ext cx="4320000" cy="1800000"/>
          </a:xfrm>
          <a:prstGeom prst="rect">
            <a:avLst/>
          </a:prstGeom>
          <a:noFill/>
          <a:ln>
            <a:noFill/>
          </a:ln>
        </p:spPr>
        <p:txBody>
          <a:bodyPr wrap="square">
            <a:spAutoFit/>
          </a:bodyPr>
          <a:lstStyle>
            <a:defPPr>
              <a:defRPr lang="en-US"/>
            </a:defPPr>
            <a:lvl1pPr algn="ctr">
              <a:defRPr sz="1600">
                <a:solidFill>
                  <a:schemeClr val="bg1"/>
                </a:solidFill>
              </a:defRPr>
            </a:lvl1pPr>
          </a:lstStyle>
          <a:p>
            <a:r>
              <a:rPr lang="en-US" dirty="0"/>
              <a:t>Transparency, user experience, value for money</a:t>
            </a:r>
          </a:p>
        </p:txBody>
      </p:sp>
    </p:spTree>
    <p:extLst>
      <p:ext uri="{BB962C8B-B14F-4D97-AF65-F5344CB8AC3E}">
        <p14:creationId xmlns:p14="http://schemas.microsoft.com/office/powerpoint/2010/main" val="1352342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FF3A11-7A05-49E2-E552-2BBE08F7EDE0}"/>
              </a:ext>
            </a:extLst>
          </p:cNvPr>
          <p:cNvSpPr>
            <a:spLocks noGrp="1" noRot="1" noMove="1" noResize="1" noEditPoints="1" noAdjustHandles="1" noChangeArrowheads="1" noChangeShapeType="1"/>
          </p:cNvSpPr>
          <p:nvPr/>
        </p:nvSpPr>
        <p:spPr>
          <a:xfrm>
            <a:off x="10800" y="10800"/>
            <a:ext cx="5400000" cy="67572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dirty="0"/>
          </a:p>
        </p:txBody>
      </p:sp>
      <p:cxnSp>
        <p:nvCxnSpPr>
          <p:cNvPr id="4" name="Straight Connector 3">
            <a:extLst>
              <a:ext uri="{FF2B5EF4-FFF2-40B4-BE49-F238E27FC236}">
                <a16:creationId xmlns:a16="http://schemas.microsoft.com/office/drawing/2014/main" id="{DC202601-D7B1-0D89-0EF6-E6F903BC170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bwMode="ltGray">
          <a:xfrm>
            <a:off x="550800" y="2707759"/>
            <a:ext cx="432000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3" name="Title 3">
            <a:extLst>
              <a:ext uri="{FF2B5EF4-FFF2-40B4-BE49-F238E27FC236}">
                <a16:creationId xmlns:a16="http://schemas.microsoft.com/office/drawing/2014/main" id="{ADFE8072-1658-045F-1E4C-3D28615C5DB8}"/>
              </a:ext>
            </a:extLst>
          </p:cNvPr>
          <p:cNvSpPr txBox="1">
            <a:spLocks noGrp="1" noRot="1" noMove="1" noResize="1" noEditPoints="1" noAdjustHandles="1" noChangeArrowheads="1" noChangeShapeType="1"/>
          </p:cNvSpPr>
          <p:nvPr/>
        </p:nvSpPr>
        <p:spPr bwMode="ltGray">
          <a:xfrm>
            <a:off x="550800" y="907649"/>
            <a:ext cx="4320000" cy="1080000"/>
          </a:xfrm>
          <a:prstGeom prst="rect">
            <a:avLst/>
          </a:prstGeom>
        </p:spPr>
        <p:txBody>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algn="ctr"/>
            <a:r>
              <a:rPr lang="en-US" dirty="0">
                <a:solidFill>
                  <a:schemeClr val="bg1"/>
                </a:solidFill>
              </a:rPr>
              <a:t>Product design</a:t>
            </a:r>
          </a:p>
        </p:txBody>
      </p:sp>
      <p:sp>
        <p:nvSpPr>
          <p:cNvPr id="14" name="TextBox 13">
            <a:extLst>
              <a:ext uri="{FF2B5EF4-FFF2-40B4-BE49-F238E27FC236}">
                <a16:creationId xmlns:a16="http://schemas.microsoft.com/office/drawing/2014/main" id="{B95D6D1A-53FF-4467-F154-AF13D1B8955A}"/>
              </a:ext>
            </a:extLst>
          </p:cNvPr>
          <p:cNvSpPr txBox="1">
            <a:spLocks noGrp="1" noRot="1" noMove="1" noResize="1" noEditPoints="1" noAdjustHandles="1" noChangeArrowheads="1" noChangeShapeType="1"/>
          </p:cNvSpPr>
          <p:nvPr/>
        </p:nvSpPr>
        <p:spPr>
          <a:xfrm>
            <a:off x="550800" y="3429683"/>
            <a:ext cx="4320000" cy="830997"/>
          </a:xfrm>
          <a:prstGeom prst="rect">
            <a:avLst/>
          </a:prstGeom>
          <a:noFill/>
          <a:ln>
            <a:noFill/>
          </a:ln>
        </p:spPr>
        <p:txBody>
          <a:bodyPr wrap="square">
            <a:spAutoFit/>
          </a:bodyPr>
          <a:lstStyle/>
          <a:p>
            <a:pPr algn="ctr"/>
            <a:r>
              <a:rPr lang="en-US" sz="1600" dirty="0">
                <a:solidFill>
                  <a:schemeClr val="bg1"/>
                </a:solidFill>
              </a:rPr>
              <a:t>Cloud based, software as a service platform for digital advertising linking advertisers and customers through digital classifieds</a:t>
            </a:r>
          </a:p>
        </p:txBody>
      </p:sp>
      <p:pic>
        <p:nvPicPr>
          <p:cNvPr id="7" name="Picture Placeholder 23">
            <a:extLst>
              <a:ext uri="{FF2B5EF4-FFF2-40B4-BE49-F238E27FC236}">
                <a16:creationId xmlns:a16="http://schemas.microsoft.com/office/drawing/2014/main" id="{052E972A-1155-2A82-A7F6-8AD72E00B8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0917" y="894494"/>
            <a:ext cx="1427695" cy="528484"/>
          </a:xfrm>
          <a:prstGeom prst="rect">
            <a:avLst/>
          </a:prstGeom>
          <a:noFill/>
        </p:spPr>
      </p:pic>
      <p:sp>
        <p:nvSpPr>
          <p:cNvPr id="8" name="Left Brace 7">
            <a:extLst>
              <a:ext uri="{FF2B5EF4-FFF2-40B4-BE49-F238E27FC236}">
                <a16:creationId xmlns:a16="http://schemas.microsoft.com/office/drawing/2014/main" id="{5CA12FA9-201D-E493-6A13-7B7581D7A7F5}"/>
              </a:ext>
            </a:extLst>
          </p:cNvPr>
          <p:cNvSpPr/>
          <p:nvPr/>
        </p:nvSpPr>
        <p:spPr>
          <a:xfrm rot="5400000">
            <a:off x="8731449" y="554324"/>
            <a:ext cx="489098" cy="5759999"/>
          </a:xfrm>
          <a:prstGeom prst="leftBrace">
            <a:avLst>
              <a:gd name="adj1" fmla="val 0"/>
              <a:gd name="adj2" fmla="val 49758"/>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9" name="Oval 8">
            <a:extLst>
              <a:ext uri="{FF2B5EF4-FFF2-40B4-BE49-F238E27FC236}">
                <a16:creationId xmlns:a16="http://schemas.microsoft.com/office/drawing/2014/main" id="{4679D6E3-768A-407E-B92A-CAE54A9461A0}"/>
              </a:ext>
            </a:extLst>
          </p:cNvPr>
          <p:cNvSpPr/>
          <p:nvPr/>
        </p:nvSpPr>
        <p:spPr>
          <a:xfrm>
            <a:off x="7555466" y="1692195"/>
            <a:ext cx="2838600" cy="135767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Digital Advertising </a:t>
            </a:r>
          </a:p>
          <a:p>
            <a:pPr algn="ctr"/>
            <a:r>
              <a:rPr lang="en-US" sz="1400" dirty="0">
                <a:solidFill>
                  <a:schemeClr val="tx1"/>
                </a:solidFill>
              </a:rPr>
              <a:t>Platform </a:t>
            </a:r>
          </a:p>
          <a:p>
            <a:pPr algn="ctr"/>
            <a:r>
              <a:rPr lang="en-US" sz="1400" b="1" dirty="0">
                <a:solidFill>
                  <a:schemeClr val="tx1"/>
                </a:solidFill>
              </a:rPr>
              <a:t>(Digital Classifieds)</a:t>
            </a:r>
          </a:p>
        </p:txBody>
      </p:sp>
      <p:sp>
        <p:nvSpPr>
          <p:cNvPr id="13" name="Text Placeholder 6">
            <a:extLst>
              <a:ext uri="{FF2B5EF4-FFF2-40B4-BE49-F238E27FC236}">
                <a16:creationId xmlns:a16="http://schemas.microsoft.com/office/drawing/2014/main" id="{35411806-CEFF-7EEE-BF2F-DBED66289223}"/>
              </a:ext>
            </a:extLst>
          </p:cNvPr>
          <p:cNvSpPr txBox="1">
            <a:spLocks/>
          </p:cNvSpPr>
          <p:nvPr/>
        </p:nvSpPr>
        <p:spPr>
          <a:xfrm>
            <a:off x="6096000" y="3948090"/>
            <a:ext cx="5760000" cy="1565541"/>
          </a:xfrm>
          <a:prstGeom prst="rect">
            <a:avLst/>
          </a:prstGeom>
        </p:spPr>
        <p:txBody>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ClrTx/>
              <a:buFont typeface="Arial" panose="020B0604020202020204" pitchFamily="34" charset="0"/>
              <a:buChar char="•"/>
            </a:pPr>
            <a:r>
              <a:rPr lang="en-US" sz="1400" dirty="0"/>
              <a:t>Cross platform: </a:t>
            </a:r>
            <a:r>
              <a:rPr lang="en-US" sz="1400" dirty="0">
                <a:solidFill>
                  <a:schemeClr val="tx1">
                    <a:lumMod val="75000"/>
                    <a:lumOff val="25000"/>
                  </a:schemeClr>
                </a:solidFill>
              </a:rPr>
              <a:t>Internet and mobile applications (Android and iOS)</a:t>
            </a:r>
          </a:p>
          <a:p>
            <a:pPr>
              <a:spcBef>
                <a:spcPts val="0"/>
              </a:spcBef>
              <a:spcAft>
                <a:spcPts val="0"/>
              </a:spcAft>
              <a:buClrTx/>
              <a:buFont typeface="Arial" panose="020B0604020202020204" pitchFamily="34" charset="0"/>
              <a:buChar char="•"/>
            </a:pPr>
            <a:r>
              <a:rPr lang="en-US" sz="1400" dirty="0">
                <a:solidFill>
                  <a:schemeClr val="tx1">
                    <a:lumMod val="75000"/>
                    <a:lumOff val="25000"/>
                  </a:schemeClr>
                </a:solidFill>
              </a:rPr>
              <a:t>Optimized for multiple displays screens: Desktop, Laptop, Mobile, Tablets</a:t>
            </a:r>
          </a:p>
          <a:p>
            <a:pPr>
              <a:spcBef>
                <a:spcPts val="0"/>
              </a:spcBef>
              <a:spcAft>
                <a:spcPts val="0"/>
              </a:spcAft>
              <a:buClrTx/>
              <a:buFont typeface="Arial" panose="020B0604020202020204" pitchFamily="34" charset="0"/>
              <a:buChar char="•"/>
            </a:pPr>
            <a:r>
              <a:rPr lang="en-US" sz="1400" dirty="0">
                <a:solidFill>
                  <a:schemeClr val="tx1">
                    <a:lumMod val="75000"/>
                    <a:lumOff val="25000"/>
                  </a:schemeClr>
                </a:solidFill>
              </a:rPr>
              <a:t>Advanced online security measures</a:t>
            </a:r>
          </a:p>
          <a:p>
            <a:pPr>
              <a:spcBef>
                <a:spcPts val="0"/>
              </a:spcBef>
              <a:spcAft>
                <a:spcPts val="0"/>
              </a:spcAft>
              <a:buClrTx/>
              <a:buFont typeface="Arial" panose="020B0604020202020204" pitchFamily="34" charset="0"/>
              <a:buChar char="•"/>
            </a:pPr>
            <a:r>
              <a:rPr lang="en-US" sz="1400" dirty="0">
                <a:solidFill>
                  <a:schemeClr val="tx1">
                    <a:lumMod val="75000"/>
                    <a:lumOff val="25000"/>
                  </a:schemeClr>
                </a:solidFill>
              </a:rPr>
              <a:t>Fast loading speeds for ads</a:t>
            </a:r>
          </a:p>
          <a:p>
            <a:pPr>
              <a:spcBef>
                <a:spcPts val="0"/>
              </a:spcBef>
              <a:spcAft>
                <a:spcPts val="0"/>
              </a:spcAft>
              <a:buClrTx/>
              <a:buFont typeface="Arial" panose="020B0604020202020204" pitchFamily="34" charset="0"/>
              <a:buChar char="•"/>
            </a:pPr>
            <a:r>
              <a:rPr lang="en-US" sz="1400" dirty="0">
                <a:solidFill>
                  <a:schemeClr val="tx1">
                    <a:lumMod val="75000"/>
                    <a:lumOff val="25000"/>
                  </a:schemeClr>
                </a:solidFill>
              </a:rPr>
              <a:t>Easy to use with few simple steps to transact</a:t>
            </a:r>
          </a:p>
          <a:p>
            <a:pPr>
              <a:spcBef>
                <a:spcPts val="0"/>
              </a:spcBef>
              <a:spcAft>
                <a:spcPts val="0"/>
              </a:spcAft>
              <a:buClrTx/>
              <a:buFont typeface="Arial" panose="020B0604020202020204" pitchFamily="34" charset="0"/>
              <a:buChar char="•"/>
            </a:pPr>
            <a:r>
              <a:rPr lang="en-US" sz="1400" dirty="0">
                <a:solidFill>
                  <a:schemeClr val="tx1">
                    <a:lumMod val="75000"/>
                    <a:lumOff val="25000"/>
                  </a:schemeClr>
                </a:solidFill>
              </a:rPr>
              <a:t>Optimal user interface with search and filter options</a:t>
            </a:r>
          </a:p>
        </p:txBody>
      </p:sp>
    </p:spTree>
    <p:extLst>
      <p:ext uri="{BB962C8B-B14F-4D97-AF65-F5344CB8AC3E}">
        <p14:creationId xmlns:p14="http://schemas.microsoft.com/office/powerpoint/2010/main" val="497774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a:extLst>
              <a:ext uri="{FF2B5EF4-FFF2-40B4-BE49-F238E27FC236}">
                <a16:creationId xmlns:a16="http://schemas.microsoft.com/office/drawing/2014/main" id="{5E7291D5-0783-90B5-8B1C-D0002D9C3EB7}"/>
              </a:ext>
            </a:extLst>
          </p:cNvPr>
          <p:cNvSpPr/>
          <p:nvPr/>
        </p:nvSpPr>
        <p:spPr>
          <a:xfrm>
            <a:off x="83737" y="1884714"/>
            <a:ext cx="1156932" cy="1026097"/>
          </a:xfrm>
          <a:prstGeom prst="rightArrow">
            <a:avLst>
              <a:gd name="adj1" fmla="val 50000"/>
              <a:gd name="adj2" fmla="val 6990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solidFill>
                <a:schemeClr val="tx1"/>
              </a:solidFill>
            </a:endParaRPr>
          </a:p>
        </p:txBody>
      </p:sp>
      <p:sp>
        <p:nvSpPr>
          <p:cNvPr id="24" name="Right Arrow 11">
            <a:extLst>
              <a:ext uri="{FF2B5EF4-FFF2-40B4-BE49-F238E27FC236}">
                <a16:creationId xmlns:a16="http://schemas.microsoft.com/office/drawing/2014/main" id="{239758B9-F1D5-A221-0D75-BCCFA9B80BC5}"/>
              </a:ext>
            </a:extLst>
          </p:cNvPr>
          <p:cNvSpPr/>
          <p:nvPr/>
        </p:nvSpPr>
        <p:spPr>
          <a:xfrm>
            <a:off x="83737" y="4958828"/>
            <a:ext cx="1156932" cy="1026097"/>
          </a:xfrm>
          <a:prstGeom prst="rightArrow">
            <a:avLst>
              <a:gd name="adj1" fmla="val 50000"/>
              <a:gd name="adj2" fmla="val 6990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solidFill>
                <a:schemeClr val="tx1"/>
              </a:solidFill>
            </a:endParaRPr>
          </a:p>
        </p:txBody>
      </p:sp>
      <p:sp>
        <p:nvSpPr>
          <p:cNvPr id="10" name="Rectangle 9">
            <a:extLst>
              <a:ext uri="{FF2B5EF4-FFF2-40B4-BE49-F238E27FC236}">
                <a16:creationId xmlns:a16="http://schemas.microsoft.com/office/drawing/2014/main" id="{764CE2E3-EE1F-D857-FF86-0CF6E3233B42}"/>
              </a:ext>
            </a:extLst>
          </p:cNvPr>
          <p:cNvSpPr>
            <a:spLocks noGrp="1" noRot="1" noMove="1" noResize="1" noEditPoints="1" noAdjustHandles="1" noChangeArrowheads="1" noChangeShapeType="1"/>
          </p:cNvSpPr>
          <p:nvPr/>
        </p:nvSpPr>
        <p:spPr>
          <a:xfrm>
            <a:off x="10800" y="10800"/>
            <a:ext cx="12171600" cy="1080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dirty="0"/>
          </a:p>
        </p:txBody>
      </p:sp>
      <p:sp>
        <p:nvSpPr>
          <p:cNvPr id="28" name="Title 3">
            <a:extLst>
              <a:ext uri="{FF2B5EF4-FFF2-40B4-BE49-F238E27FC236}">
                <a16:creationId xmlns:a16="http://schemas.microsoft.com/office/drawing/2014/main" id="{A0BBE913-0817-8931-E19B-0D7E10EBC376}"/>
              </a:ext>
            </a:extLst>
          </p:cNvPr>
          <p:cNvSpPr txBox="1">
            <a:spLocks/>
          </p:cNvSpPr>
          <p:nvPr/>
        </p:nvSpPr>
        <p:spPr bwMode="ltGray">
          <a:xfrm>
            <a:off x="355227" y="190800"/>
            <a:ext cx="7200000" cy="720000"/>
          </a:xfrm>
          <a:prstGeom prst="rect">
            <a:avLst/>
          </a:prstGeom>
        </p:spPr>
        <p:txBody>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r>
              <a:rPr lang="en-US" dirty="0">
                <a:solidFill>
                  <a:schemeClr val="bg1"/>
                </a:solidFill>
              </a:rPr>
              <a:t>User experience</a:t>
            </a:r>
          </a:p>
          <a:p>
            <a:endParaRPr lang="en-US" dirty="0">
              <a:solidFill>
                <a:schemeClr val="bg1"/>
              </a:solidFill>
            </a:endParaRPr>
          </a:p>
        </p:txBody>
      </p:sp>
      <p:sp>
        <p:nvSpPr>
          <p:cNvPr id="4" name="Oval 3"/>
          <p:cNvSpPr/>
          <p:nvPr/>
        </p:nvSpPr>
        <p:spPr>
          <a:xfrm>
            <a:off x="1303320" y="1337178"/>
            <a:ext cx="2190353" cy="2151407"/>
          </a:xfrm>
          <a:prstGeom prst="ellipse">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solidFill>
                <a:schemeClr val="tx1"/>
              </a:solidFill>
            </a:endParaRPr>
          </a:p>
        </p:txBody>
      </p:sp>
      <p:sp>
        <p:nvSpPr>
          <p:cNvPr id="13" name="Oval 12"/>
          <p:cNvSpPr/>
          <p:nvPr/>
        </p:nvSpPr>
        <p:spPr>
          <a:xfrm>
            <a:off x="4020614" y="1337178"/>
            <a:ext cx="2190353" cy="215140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solidFill>
                <a:schemeClr val="tx1"/>
              </a:solidFill>
            </a:endParaRPr>
          </a:p>
        </p:txBody>
      </p:sp>
      <p:sp>
        <p:nvSpPr>
          <p:cNvPr id="32" name="Oval 31"/>
          <p:cNvSpPr/>
          <p:nvPr/>
        </p:nvSpPr>
        <p:spPr>
          <a:xfrm>
            <a:off x="9450541" y="1337178"/>
            <a:ext cx="2190353" cy="2151407"/>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solidFill>
                <a:schemeClr val="tx1"/>
              </a:solidFill>
            </a:endParaRPr>
          </a:p>
        </p:txBody>
      </p:sp>
      <p:sp>
        <p:nvSpPr>
          <p:cNvPr id="19" name="Oval 18"/>
          <p:cNvSpPr/>
          <p:nvPr/>
        </p:nvSpPr>
        <p:spPr>
          <a:xfrm>
            <a:off x="6732522" y="1337178"/>
            <a:ext cx="2190353" cy="215140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solidFill>
                <a:schemeClr val="tx1"/>
              </a:solidFill>
            </a:endParaRPr>
          </a:p>
        </p:txBody>
      </p:sp>
      <p:sp>
        <p:nvSpPr>
          <p:cNvPr id="17" name="Text Placeholder 16">
            <a:extLst>
              <a:ext uri="{FF2B5EF4-FFF2-40B4-BE49-F238E27FC236}">
                <a16:creationId xmlns:a16="http://schemas.microsoft.com/office/drawing/2014/main" id="{14084BC5-2173-45D5-9E56-563C563D35B0}"/>
              </a:ext>
            </a:extLst>
          </p:cNvPr>
          <p:cNvSpPr>
            <a:spLocks noGrp="1"/>
          </p:cNvSpPr>
          <p:nvPr>
            <p:ph type="body" sz="quarter" idx="14"/>
          </p:nvPr>
        </p:nvSpPr>
        <p:spPr>
          <a:xfrm>
            <a:off x="1547453" y="1898596"/>
            <a:ext cx="1620000" cy="360000"/>
          </a:xfrm>
        </p:spPr>
        <p:txBody>
          <a:bodyPr/>
          <a:lstStyle/>
          <a:p>
            <a:r>
              <a:rPr lang="en-US" dirty="0">
                <a:solidFill>
                  <a:schemeClr val="tx1"/>
                </a:solidFill>
              </a:rPr>
              <a:t>Registration</a:t>
            </a:r>
          </a:p>
        </p:txBody>
      </p:sp>
      <p:cxnSp>
        <p:nvCxnSpPr>
          <p:cNvPr id="20" name="Straight Connector 19">
            <a:extLst>
              <a:ext uri="{FF2B5EF4-FFF2-40B4-BE49-F238E27FC236}">
                <a16:creationId xmlns:a16="http://schemas.microsoft.com/office/drawing/2014/main" id="{3FBD2CC2-A27F-456D-8D6B-3CFE314DBA1A}"/>
              </a:ext>
              <a:ext uri="{C183D7F6-B498-43B3-948B-1728B52AA6E4}">
                <adec:decorative xmlns:adec="http://schemas.microsoft.com/office/drawing/2017/decorative" val="1"/>
              </a:ext>
            </a:extLst>
          </p:cNvPr>
          <p:cNvCxnSpPr>
            <a:cxnSpLocks/>
          </p:cNvCxnSpPr>
          <p:nvPr/>
        </p:nvCxnSpPr>
        <p:spPr>
          <a:xfrm>
            <a:off x="1619616" y="2382929"/>
            <a:ext cx="1656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Placeholder 13">
            <a:extLst>
              <a:ext uri="{FF2B5EF4-FFF2-40B4-BE49-F238E27FC236}">
                <a16:creationId xmlns:a16="http://schemas.microsoft.com/office/drawing/2014/main" id="{7E306DD9-7B8A-4C24-A2E4-926B6BF6C2E8}"/>
              </a:ext>
            </a:extLst>
          </p:cNvPr>
          <p:cNvSpPr>
            <a:spLocks noGrp="1"/>
          </p:cNvSpPr>
          <p:nvPr>
            <p:ph sz="half" idx="2"/>
          </p:nvPr>
        </p:nvSpPr>
        <p:spPr>
          <a:xfrm>
            <a:off x="1547452" y="2450805"/>
            <a:ext cx="1758606" cy="720000"/>
          </a:xfrm>
        </p:spPr>
        <p:txBody>
          <a:bodyPr/>
          <a:lstStyle/>
          <a:p>
            <a:r>
              <a:rPr lang="en-US" sz="1300" dirty="0">
                <a:solidFill>
                  <a:schemeClr val="tx1"/>
                </a:solidFill>
              </a:rPr>
              <a:t>Access platform on website or App. Registers and open an account</a:t>
            </a:r>
          </a:p>
        </p:txBody>
      </p:sp>
      <p:sp>
        <p:nvSpPr>
          <p:cNvPr id="15" name="Text Placeholder 16">
            <a:extLst>
              <a:ext uri="{FF2B5EF4-FFF2-40B4-BE49-F238E27FC236}">
                <a16:creationId xmlns:a16="http://schemas.microsoft.com/office/drawing/2014/main" id="{14084BC5-2173-45D5-9E56-563C563D35B0}"/>
              </a:ext>
            </a:extLst>
          </p:cNvPr>
          <p:cNvSpPr>
            <a:spLocks noGrp="1"/>
          </p:cNvSpPr>
          <p:nvPr>
            <p:ph type="body" sz="quarter" idx="14"/>
          </p:nvPr>
        </p:nvSpPr>
        <p:spPr>
          <a:xfrm>
            <a:off x="4249078" y="1898596"/>
            <a:ext cx="1620000" cy="360000"/>
          </a:xfrm>
        </p:spPr>
        <p:txBody>
          <a:bodyPr/>
          <a:lstStyle/>
          <a:p>
            <a:r>
              <a:rPr lang="en-US" dirty="0">
                <a:solidFill>
                  <a:schemeClr val="bg1"/>
                </a:solidFill>
              </a:rPr>
              <a:t>Post Ad</a:t>
            </a:r>
          </a:p>
        </p:txBody>
      </p:sp>
      <p:cxnSp>
        <p:nvCxnSpPr>
          <p:cNvPr id="16" name="Straight Connector 15">
            <a:extLst>
              <a:ext uri="{FF2B5EF4-FFF2-40B4-BE49-F238E27FC236}">
                <a16:creationId xmlns:a16="http://schemas.microsoft.com/office/drawing/2014/main" id="{3FBD2CC2-A27F-456D-8D6B-3CFE314DBA1A}"/>
              </a:ext>
              <a:ext uri="{C183D7F6-B498-43B3-948B-1728B52AA6E4}">
                <adec:decorative xmlns:adec="http://schemas.microsoft.com/office/drawing/2017/decorative" val="1"/>
              </a:ext>
            </a:extLst>
          </p:cNvPr>
          <p:cNvCxnSpPr>
            <a:cxnSpLocks/>
          </p:cNvCxnSpPr>
          <p:nvPr/>
        </p:nvCxnSpPr>
        <p:spPr>
          <a:xfrm>
            <a:off x="4331516" y="2382929"/>
            <a:ext cx="1656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Content Placeholder 13">
            <a:extLst>
              <a:ext uri="{FF2B5EF4-FFF2-40B4-BE49-F238E27FC236}">
                <a16:creationId xmlns:a16="http://schemas.microsoft.com/office/drawing/2014/main" id="{7E306DD9-7B8A-4C24-A2E4-926B6BF6C2E8}"/>
              </a:ext>
            </a:extLst>
          </p:cNvPr>
          <p:cNvSpPr txBox="1">
            <a:spLocks/>
          </p:cNvSpPr>
          <p:nvPr/>
        </p:nvSpPr>
        <p:spPr>
          <a:xfrm>
            <a:off x="4362094" y="2450805"/>
            <a:ext cx="1611798" cy="720000"/>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00" dirty="0">
                <a:solidFill>
                  <a:schemeClr val="bg1"/>
                </a:solidFill>
              </a:rPr>
              <a:t>Upload detailed product information and images</a:t>
            </a:r>
          </a:p>
        </p:txBody>
      </p:sp>
      <p:sp>
        <p:nvSpPr>
          <p:cNvPr id="21" name="Text Placeholder 16">
            <a:extLst>
              <a:ext uri="{FF2B5EF4-FFF2-40B4-BE49-F238E27FC236}">
                <a16:creationId xmlns:a16="http://schemas.microsoft.com/office/drawing/2014/main" id="{14084BC5-2173-45D5-9E56-563C563D35B0}"/>
              </a:ext>
            </a:extLst>
          </p:cNvPr>
          <p:cNvSpPr>
            <a:spLocks noGrp="1"/>
          </p:cNvSpPr>
          <p:nvPr>
            <p:ph type="body" sz="quarter" idx="14"/>
          </p:nvPr>
        </p:nvSpPr>
        <p:spPr>
          <a:xfrm>
            <a:off x="7002082" y="1898596"/>
            <a:ext cx="1620000" cy="360000"/>
          </a:xfrm>
        </p:spPr>
        <p:txBody>
          <a:bodyPr/>
          <a:lstStyle/>
          <a:p>
            <a:r>
              <a:rPr lang="en-US" dirty="0">
                <a:solidFill>
                  <a:schemeClr val="bg1"/>
                </a:solidFill>
              </a:rPr>
              <a:t>Pay to boost ad</a:t>
            </a:r>
          </a:p>
        </p:txBody>
      </p:sp>
      <p:cxnSp>
        <p:nvCxnSpPr>
          <p:cNvPr id="22" name="Straight Connector 21">
            <a:extLst>
              <a:ext uri="{FF2B5EF4-FFF2-40B4-BE49-F238E27FC236}">
                <a16:creationId xmlns:a16="http://schemas.microsoft.com/office/drawing/2014/main" id="{3FBD2CC2-A27F-456D-8D6B-3CFE314DBA1A}"/>
              </a:ext>
              <a:ext uri="{C183D7F6-B498-43B3-948B-1728B52AA6E4}">
                <adec:decorative xmlns:adec="http://schemas.microsoft.com/office/drawing/2017/decorative" val="1"/>
              </a:ext>
            </a:extLst>
          </p:cNvPr>
          <p:cNvCxnSpPr>
            <a:cxnSpLocks/>
          </p:cNvCxnSpPr>
          <p:nvPr/>
        </p:nvCxnSpPr>
        <p:spPr>
          <a:xfrm>
            <a:off x="7043425" y="2382929"/>
            <a:ext cx="1656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Content Placeholder 13">
            <a:extLst>
              <a:ext uri="{FF2B5EF4-FFF2-40B4-BE49-F238E27FC236}">
                <a16:creationId xmlns:a16="http://schemas.microsoft.com/office/drawing/2014/main" id="{7E306DD9-7B8A-4C24-A2E4-926B6BF6C2E8}"/>
              </a:ext>
            </a:extLst>
          </p:cNvPr>
          <p:cNvSpPr txBox="1">
            <a:spLocks/>
          </p:cNvSpPr>
          <p:nvPr/>
        </p:nvSpPr>
        <p:spPr>
          <a:xfrm>
            <a:off x="7032905" y="2450805"/>
            <a:ext cx="1525463" cy="853542"/>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00" dirty="0">
                <a:solidFill>
                  <a:schemeClr val="bg1"/>
                </a:solidFill>
              </a:rPr>
              <a:t>Use MPESA to add money to account and set priority level of ad</a:t>
            </a:r>
            <a:endParaRPr lang="en-US" sz="1300" dirty="0">
              <a:solidFill>
                <a:schemeClr val="tx1"/>
              </a:solidFill>
            </a:endParaRPr>
          </a:p>
        </p:txBody>
      </p:sp>
      <p:sp>
        <p:nvSpPr>
          <p:cNvPr id="25" name="Text Placeholder 16">
            <a:extLst>
              <a:ext uri="{FF2B5EF4-FFF2-40B4-BE49-F238E27FC236}">
                <a16:creationId xmlns:a16="http://schemas.microsoft.com/office/drawing/2014/main" id="{14084BC5-2173-45D5-9E56-563C563D35B0}"/>
              </a:ext>
            </a:extLst>
          </p:cNvPr>
          <p:cNvSpPr>
            <a:spLocks noGrp="1"/>
          </p:cNvSpPr>
          <p:nvPr>
            <p:ph type="body" sz="quarter" idx="14"/>
          </p:nvPr>
        </p:nvSpPr>
        <p:spPr>
          <a:xfrm>
            <a:off x="46557" y="2243256"/>
            <a:ext cx="1136659" cy="257142"/>
          </a:xfrm>
          <a:noFill/>
        </p:spPr>
        <p:txBody>
          <a:bodyPr/>
          <a:lstStyle/>
          <a:p>
            <a:r>
              <a:rPr lang="en-US" sz="1400" b="1" dirty="0">
                <a:solidFill>
                  <a:schemeClr val="tx1"/>
                </a:solidFill>
              </a:rPr>
              <a:t>Advertisers</a:t>
            </a:r>
          </a:p>
        </p:txBody>
      </p:sp>
      <p:sp>
        <p:nvSpPr>
          <p:cNvPr id="27" name="Content Placeholder 13">
            <a:extLst>
              <a:ext uri="{FF2B5EF4-FFF2-40B4-BE49-F238E27FC236}">
                <a16:creationId xmlns:a16="http://schemas.microsoft.com/office/drawing/2014/main" id="{7E306DD9-7B8A-4C24-A2E4-926B6BF6C2E8}"/>
              </a:ext>
            </a:extLst>
          </p:cNvPr>
          <p:cNvSpPr txBox="1">
            <a:spLocks/>
          </p:cNvSpPr>
          <p:nvPr/>
        </p:nvSpPr>
        <p:spPr>
          <a:xfrm>
            <a:off x="5167640" y="3944181"/>
            <a:ext cx="5509669" cy="216000"/>
          </a:xfrm>
          <a:prstGeom prst="rect">
            <a:avLst/>
          </a:prstGeom>
          <a:solidFill>
            <a:schemeClr val="bg2"/>
          </a:solidFill>
          <a:ln>
            <a:noFill/>
            <a:prstDash val="dash"/>
          </a:ln>
        </p:spPr>
        <p:txBody>
          <a:bodyPr vert="horz" lIns="0" tIns="0" rIns="0" bIns="0" rtlCol="0">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US" sz="1300" dirty="0">
                <a:solidFill>
                  <a:schemeClr val="accent1"/>
                </a:solidFill>
              </a:rPr>
              <a:t>Billable actions (views, clicks and leads)</a:t>
            </a:r>
          </a:p>
        </p:txBody>
      </p:sp>
      <p:sp>
        <p:nvSpPr>
          <p:cNvPr id="33" name="Text Placeholder 16">
            <a:extLst>
              <a:ext uri="{FF2B5EF4-FFF2-40B4-BE49-F238E27FC236}">
                <a16:creationId xmlns:a16="http://schemas.microsoft.com/office/drawing/2014/main" id="{14084BC5-2173-45D5-9E56-563C563D35B0}"/>
              </a:ext>
            </a:extLst>
          </p:cNvPr>
          <p:cNvSpPr>
            <a:spLocks noGrp="1"/>
          </p:cNvSpPr>
          <p:nvPr>
            <p:ph type="body" sz="quarter" idx="14"/>
          </p:nvPr>
        </p:nvSpPr>
        <p:spPr>
          <a:xfrm>
            <a:off x="9740653" y="1898596"/>
            <a:ext cx="1620000" cy="360000"/>
          </a:xfrm>
        </p:spPr>
        <p:txBody>
          <a:bodyPr/>
          <a:lstStyle/>
          <a:p>
            <a:r>
              <a:rPr lang="en-US" dirty="0">
                <a:solidFill>
                  <a:schemeClr val="bg1"/>
                </a:solidFill>
              </a:rPr>
              <a:t>Billing</a:t>
            </a:r>
          </a:p>
        </p:txBody>
      </p:sp>
      <p:cxnSp>
        <p:nvCxnSpPr>
          <p:cNvPr id="34" name="Straight Connector 33">
            <a:extLst>
              <a:ext uri="{FF2B5EF4-FFF2-40B4-BE49-F238E27FC236}">
                <a16:creationId xmlns:a16="http://schemas.microsoft.com/office/drawing/2014/main" id="{3FBD2CC2-A27F-456D-8D6B-3CFE314DBA1A}"/>
              </a:ext>
              <a:ext uri="{C183D7F6-B498-43B3-948B-1728B52AA6E4}">
                <adec:decorative xmlns:adec="http://schemas.microsoft.com/office/drawing/2017/decorative" val="1"/>
              </a:ext>
            </a:extLst>
          </p:cNvPr>
          <p:cNvCxnSpPr>
            <a:cxnSpLocks/>
          </p:cNvCxnSpPr>
          <p:nvPr/>
        </p:nvCxnSpPr>
        <p:spPr>
          <a:xfrm>
            <a:off x="9761444" y="2382929"/>
            <a:ext cx="1656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Content Placeholder 13">
            <a:extLst>
              <a:ext uri="{FF2B5EF4-FFF2-40B4-BE49-F238E27FC236}">
                <a16:creationId xmlns:a16="http://schemas.microsoft.com/office/drawing/2014/main" id="{7E306DD9-7B8A-4C24-A2E4-926B6BF6C2E8}"/>
              </a:ext>
            </a:extLst>
          </p:cNvPr>
          <p:cNvSpPr txBox="1">
            <a:spLocks/>
          </p:cNvSpPr>
          <p:nvPr/>
        </p:nvSpPr>
        <p:spPr>
          <a:xfrm>
            <a:off x="9792021" y="2450805"/>
            <a:ext cx="1637745" cy="720000"/>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00" dirty="0">
                <a:solidFill>
                  <a:schemeClr val="bg1"/>
                </a:solidFill>
              </a:rPr>
              <a:t>Billed per visitor action, amount deducted from money in account</a:t>
            </a:r>
          </a:p>
        </p:txBody>
      </p:sp>
      <p:sp>
        <p:nvSpPr>
          <p:cNvPr id="39" name="Content Placeholder 13">
            <a:extLst>
              <a:ext uri="{FF2B5EF4-FFF2-40B4-BE49-F238E27FC236}">
                <a16:creationId xmlns:a16="http://schemas.microsoft.com/office/drawing/2014/main" id="{7E306DD9-7B8A-4C24-A2E4-926B6BF6C2E8}"/>
              </a:ext>
            </a:extLst>
          </p:cNvPr>
          <p:cNvSpPr txBox="1">
            <a:spLocks/>
          </p:cNvSpPr>
          <p:nvPr/>
        </p:nvSpPr>
        <p:spPr>
          <a:xfrm>
            <a:off x="7419178" y="3542896"/>
            <a:ext cx="1006591" cy="235220"/>
          </a:xfrm>
          <a:prstGeom prst="rect">
            <a:avLst/>
          </a:prstGeom>
          <a:solidFill>
            <a:schemeClr val="bg2"/>
          </a:solidFill>
          <a:ln>
            <a:noFill/>
            <a:prstDash val="dash"/>
          </a:ln>
        </p:spPr>
        <p:txBody>
          <a:bodyPr vert="horz" lIns="0" tIns="0" rIns="0" bIns="0" rtlCol="0">
            <a:noAutofit/>
          </a:bodyPr>
          <a:lstStyle>
            <a:defPPr>
              <a:defRPr lang="en-US"/>
            </a:defPPr>
            <a:lvl1pPr indent="0" algn="ctr">
              <a:lnSpc>
                <a:spcPct val="100000"/>
              </a:lnSpc>
              <a:spcBef>
                <a:spcPts val="600"/>
              </a:spcBef>
              <a:spcAft>
                <a:spcPts val="600"/>
              </a:spcAft>
              <a:buClr>
                <a:schemeClr val="accent1"/>
              </a:buClr>
              <a:buFont typeface="Arial" panose="020B0604020202020204" pitchFamily="34" charset="0"/>
              <a:buNone/>
              <a:defRPr sz="1300">
                <a:solidFill>
                  <a:schemeClr val="accent1"/>
                </a:solidFill>
              </a:defRPr>
            </a:lvl1pPr>
            <a:lvl2pPr marL="542925" indent="-276225">
              <a:lnSpc>
                <a:spcPct val="100000"/>
              </a:lnSpc>
              <a:spcBef>
                <a:spcPts val="500"/>
              </a:spcBef>
              <a:spcAft>
                <a:spcPts val="500"/>
              </a:spcAft>
              <a:buFont typeface="Arial" panose="020B0604020202020204" pitchFamily="34" charset="0"/>
              <a:buChar char="•"/>
              <a:defRPr sz="1600">
                <a:solidFill>
                  <a:schemeClr val="tx2"/>
                </a:solidFill>
              </a:defRPr>
            </a:lvl2pPr>
            <a:lvl3pPr marL="809625" indent="-266700">
              <a:lnSpc>
                <a:spcPct val="100000"/>
              </a:lnSpc>
              <a:spcBef>
                <a:spcPts val="500"/>
              </a:spcBef>
              <a:spcAft>
                <a:spcPts val="500"/>
              </a:spcAft>
              <a:buFont typeface="Arial" panose="020B0604020202020204" pitchFamily="34" charset="0"/>
              <a:buChar char="•"/>
              <a:defRPr sz="1600">
                <a:solidFill>
                  <a:schemeClr val="tx2"/>
                </a:solidFill>
              </a:defRPr>
            </a:lvl3pPr>
            <a:lvl4pPr marL="1076325" indent="-266700">
              <a:lnSpc>
                <a:spcPct val="100000"/>
              </a:lnSpc>
              <a:spcBef>
                <a:spcPts val="500"/>
              </a:spcBef>
              <a:spcAft>
                <a:spcPts val="500"/>
              </a:spcAft>
              <a:buFont typeface="Arial" panose="020B0604020202020204" pitchFamily="34" charset="0"/>
              <a:buChar char="•"/>
              <a:defRPr sz="1400">
                <a:solidFill>
                  <a:schemeClr val="tx2"/>
                </a:solidFill>
              </a:defRPr>
            </a:lvl4pPr>
            <a:lvl5pPr marL="1343025" indent="-266700">
              <a:lnSpc>
                <a:spcPct val="100000"/>
              </a:lnSpc>
              <a:spcBef>
                <a:spcPts val="500"/>
              </a:spcBef>
              <a:spcAft>
                <a:spcPts val="500"/>
              </a:spcAft>
              <a:buFont typeface="Arial" panose="020B0604020202020204" pitchFamily="34" charset="0"/>
              <a:buChar char="•"/>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dirty="0"/>
              <a:t>Analytics</a:t>
            </a:r>
          </a:p>
        </p:txBody>
      </p:sp>
      <p:sp>
        <p:nvSpPr>
          <p:cNvPr id="42" name="Right Arrow 41"/>
          <p:cNvSpPr/>
          <p:nvPr/>
        </p:nvSpPr>
        <p:spPr>
          <a:xfrm rot="5400000">
            <a:off x="7808563" y="3434555"/>
            <a:ext cx="162000" cy="86400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solidFill>
                <a:schemeClr val="tx1"/>
              </a:solidFill>
            </a:endParaRPr>
          </a:p>
        </p:txBody>
      </p:sp>
      <p:cxnSp>
        <p:nvCxnSpPr>
          <p:cNvPr id="11" name="Straight Connector 10">
            <a:extLst>
              <a:ext uri="{FF2B5EF4-FFF2-40B4-BE49-F238E27FC236}">
                <a16:creationId xmlns:a16="http://schemas.microsoft.com/office/drawing/2014/main" id="{962A0F0E-C6F1-1C9C-B128-304E8C4BDB81}"/>
              </a:ext>
              <a:ext uri="{C183D7F6-B498-43B3-948B-1728B52AA6E4}">
                <adec:decorative xmlns:adec="http://schemas.microsoft.com/office/drawing/2017/decorative" val="1"/>
              </a:ext>
            </a:extLst>
          </p:cNvPr>
          <p:cNvCxnSpPr>
            <a:cxnSpLocks/>
          </p:cNvCxnSpPr>
          <p:nvPr/>
        </p:nvCxnSpPr>
        <p:spPr bwMode="ltGray">
          <a:xfrm>
            <a:off x="452355" y="975845"/>
            <a:ext cx="720000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2" name="Right Arrow 11">
            <a:extLst>
              <a:ext uri="{FF2B5EF4-FFF2-40B4-BE49-F238E27FC236}">
                <a16:creationId xmlns:a16="http://schemas.microsoft.com/office/drawing/2014/main" id="{9598526F-2DFE-D815-2BD6-9E283BE4946F}"/>
              </a:ext>
            </a:extLst>
          </p:cNvPr>
          <p:cNvSpPr/>
          <p:nvPr/>
        </p:nvSpPr>
        <p:spPr>
          <a:xfrm>
            <a:off x="3588942" y="1992479"/>
            <a:ext cx="361334" cy="846957"/>
          </a:xfrm>
          <a:prstGeom prst="rightArrow">
            <a:avLst>
              <a:gd name="adj1" fmla="val 50000"/>
              <a:gd name="adj2" fmla="val 6990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solidFill>
                <a:schemeClr val="tx1"/>
              </a:solidFill>
            </a:endParaRPr>
          </a:p>
        </p:txBody>
      </p:sp>
      <p:sp>
        <p:nvSpPr>
          <p:cNvPr id="3" name="Right Arrow 11">
            <a:extLst>
              <a:ext uri="{FF2B5EF4-FFF2-40B4-BE49-F238E27FC236}">
                <a16:creationId xmlns:a16="http://schemas.microsoft.com/office/drawing/2014/main" id="{4BA1BDF7-2E08-ED4A-A700-43C03CC9AB06}"/>
              </a:ext>
            </a:extLst>
          </p:cNvPr>
          <p:cNvSpPr/>
          <p:nvPr/>
        </p:nvSpPr>
        <p:spPr>
          <a:xfrm>
            <a:off x="6272856" y="1992479"/>
            <a:ext cx="361334" cy="846957"/>
          </a:xfrm>
          <a:prstGeom prst="rightArrow">
            <a:avLst>
              <a:gd name="adj1" fmla="val 50000"/>
              <a:gd name="adj2" fmla="val 6990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solidFill>
                <a:schemeClr val="tx1"/>
              </a:solidFill>
            </a:endParaRPr>
          </a:p>
        </p:txBody>
      </p:sp>
      <p:sp>
        <p:nvSpPr>
          <p:cNvPr id="5" name="Right Arrow 11">
            <a:extLst>
              <a:ext uri="{FF2B5EF4-FFF2-40B4-BE49-F238E27FC236}">
                <a16:creationId xmlns:a16="http://schemas.microsoft.com/office/drawing/2014/main" id="{D2D22406-4B39-6931-C477-A0C8A1FA3D51}"/>
              </a:ext>
            </a:extLst>
          </p:cNvPr>
          <p:cNvSpPr/>
          <p:nvPr/>
        </p:nvSpPr>
        <p:spPr>
          <a:xfrm>
            <a:off x="8997101" y="1992479"/>
            <a:ext cx="361334" cy="846957"/>
          </a:xfrm>
          <a:prstGeom prst="rightArrow">
            <a:avLst>
              <a:gd name="adj1" fmla="val 50000"/>
              <a:gd name="adj2" fmla="val 6990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solidFill>
                <a:schemeClr val="tx1"/>
              </a:solidFill>
            </a:endParaRPr>
          </a:p>
        </p:txBody>
      </p:sp>
      <p:sp>
        <p:nvSpPr>
          <p:cNvPr id="6" name="Oval 5">
            <a:extLst>
              <a:ext uri="{FF2B5EF4-FFF2-40B4-BE49-F238E27FC236}">
                <a16:creationId xmlns:a16="http://schemas.microsoft.com/office/drawing/2014/main" id="{373B3D42-7F35-2970-0EDC-0B7160166CB5}"/>
              </a:ext>
            </a:extLst>
          </p:cNvPr>
          <p:cNvSpPr/>
          <p:nvPr/>
        </p:nvSpPr>
        <p:spPr>
          <a:xfrm>
            <a:off x="1303320" y="4397446"/>
            <a:ext cx="2190353" cy="2151407"/>
          </a:xfrm>
          <a:prstGeom prst="ellipse">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solidFill>
                <a:schemeClr val="tx1"/>
              </a:solidFill>
            </a:endParaRPr>
          </a:p>
        </p:txBody>
      </p:sp>
      <p:sp>
        <p:nvSpPr>
          <p:cNvPr id="7" name="Text Placeholder 16">
            <a:extLst>
              <a:ext uri="{FF2B5EF4-FFF2-40B4-BE49-F238E27FC236}">
                <a16:creationId xmlns:a16="http://schemas.microsoft.com/office/drawing/2014/main" id="{E84DB6B6-B35F-99AE-DE11-E00173BF1166}"/>
              </a:ext>
            </a:extLst>
          </p:cNvPr>
          <p:cNvSpPr txBox="1">
            <a:spLocks/>
          </p:cNvSpPr>
          <p:nvPr/>
        </p:nvSpPr>
        <p:spPr>
          <a:xfrm>
            <a:off x="1449593" y="5027320"/>
            <a:ext cx="1872000" cy="315946"/>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Visit platform</a:t>
            </a:r>
          </a:p>
        </p:txBody>
      </p:sp>
      <p:cxnSp>
        <p:nvCxnSpPr>
          <p:cNvPr id="8" name="Straight Connector 7">
            <a:extLst>
              <a:ext uri="{FF2B5EF4-FFF2-40B4-BE49-F238E27FC236}">
                <a16:creationId xmlns:a16="http://schemas.microsoft.com/office/drawing/2014/main" id="{95EB5FED-3A53-4087-C961-18A80EEE57CD}"/>
              </a:ext>
              <a:ext uri="{C183D7F6-B498-43B3-948B-1728B52AA6E4}">
                <adec:decorative xmlns:adec="http://schemas.microsoft.com/office/drawing/2017/decorative" val="1"/>
              </a:ext>
            </a:extLst>
          </p:cNvPr>
          <p:cNvCxnSpPr>
            <a:cxnSpLocks/>
          </p:cNvCxnSpPr>
          <p:nvPr/>
        </p:nvCxnSpPr>
        <p:spPr>
          <a:xfrm>
            <a:off x="1562853" y="5443197"/>
            <a:ext cx="1656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13">
            <a:extLst>
              <a:ext uri="{FF2B5EF4-FFF2-40B4-BE49-F238E27FC236}">
                <a16:creationId xmlns:a16="http://schemas.microsoft.com/office/drawing/2014/main" id="{130DE66E-95E1-8D54-7B53-293E2009CDFC}"/>
              </a:ext>
            </a:extLst>
          </p:cNvPr>
          <p:cNvSpPr txBox="1">
            <a:spLocks/>
          </p:cNvSpPr>
          <p:nvPr/>
        </p:nvSpPr>
        <p:spPr>
          <a:xfrm>
            <a:off x="1726051" y="5560469"/>
            <a:ext cx="1446445" cy="847913"/>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00" dirty="0">
                <a:solidFill>
                  <a:schemeClr val="tx1"/>
                </a:solidFill>
              </a:rPr>
              <a:t>Access via website  or App. No registration is required</a:t>
            </a:r>
          </a:p>
        </p:txBody>
      </p:sp>
      <p:cxnSp>
        <p:nvCxnSpPr>
          <p:cNvPr id="29" name="Straight Connector 28">
            <a:extLst>
              <a:ext uri="{FF2B5EF4-FFF2-40B4-BE49-F238E27FC236}">
                <a16:creationId xmlns:a16="http://schemas.microsoft.com/office/drawing/2014/main" id="{D4C2B0A3-0B99-A7A0-4980-329B8AB62123}"/>
              </a:ext>
              <a:ext uri="{C183D7F6-B498-43B3-948B-1728B52AA6E4}">
                <adec:decorative xmlns:adec="http://schemas.microsoft.com/office/drawing/2017/decorative" val="1"/>
              </a:ext>
            </a:extLst>
          </p:cNvPr>
          <p:cNvCxnSpPr>
            <a:cxnSpLocks/>
          </p:cNvCxnSpPr>
          <p:nvPr/>
        </p:nvCxnSpPr>
        <p:spPr bwMode="ltGray">
          <a:xfrm>
            <a:off x="56921" y="3858619"/>
            <a:ext cx="1206000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82797A08-2E24-4791-9EEF-7AF56081B63B}"/>
              </a:ext>
            </a:extLst>
          </p:cNvPr>
          <p:cNvSpPr/>
          <p:nvPr/>
        </p:nvSpPr>
        <p:spPr>
          <a:xfrm>
            <a:off x="4020614" y="4397446"/>
            <a:ext cx="2190353" cy="215140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solidFill>
                <a:schemeClr val="tx1"/>
              </a:solidFill>
            </a:endParaRPr>
          </a:p>
        </p:txBody>
      </p:sp>
      <p:sp>
        <p:nvSpPr>
          <p:cNvPr id="47" name="Text Placeholder 16">
            <a:extLst>
              <a:ext uri="{FF2B5EF4-FFF2-40B4-BE49-F238E27FC236}">
                <a16:creationId xmlns:a16="http://schemas.microsoft.com/office/drawing/2014/main" id="{B50BB481-9AE5-835F-B383-5D641722A697}"/>
              </a:ext>
            </a:extLst>
          </p:cNvPr>
          <p:cNvSpPr txBox="1">
            <a:spLocks/>
          </p:cNvSpPr>
          <p:nvPr/>
        </p:nvSpPr>
        <p:spPr>
          <a:xfrm>
            <a:off x="4166501" y="4731266"/>
            <a:ext cx="1872000" cy="612000"/>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Find product/service</a:t>
            </a:r>
          </a:p>
        </p:txBody>
      </p:sp>
      <p:cxnSp>
        <p:nvCxnSpPr>
          <p:cNvPr id="48" name="Straight Connector 47">
            <a:extLst>
              <a:ext uri="{FF2B5EF4-FFF2-40B4-BE49-F238E27FC236}">
                <a16:creationId xmlns:a16="http://schemas.microsoft.com/office/drawing/2014/main" id="{F0C4C3FE-C2B8-21AB-8E63-63263EBC934C}"/>
              </a:ext>
              <a:ext uri="{C183D7F6-B498-43B3-948B-1728B52AA6E4}">
                <adec:decorative xmlns:adec="http://schemas.microsoft.com/office/drawing/2017/decorative" val="1"/>
              </a:ext>
            </a:extLst>
          </p:cNvPr>
          <p:cNvCxnSpPr>
            <a:cxnSpLocks/>
          </p:cNvCxnSpPr>
          <p:nvPr/>
        </p:nvCxnSpPr>
        <p:spPr>
          <a:xfrm>
            <a:off x="4280146" y="5443197"/>
            <a:ext cx="1656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Content Placeholder 13">
            <a:extLst>
              <a:ext uri="{FF2B5EF4-FFF2-40B4-BE49-F238E27FC236}">
                <a16:creationId xmlns:a16="http://schemas.microsoft.com/office/drawing/2014/main" id="{AF5C347A-84DF-6A23-5550-63AC71415BB3}"/>
              </a:ext>
            </a:extLst>
          </p:cNvPr>
          <p:cNvSpPr txBox="1">
            <a:spLocks/>
          </p:cNvSpPr>
          <p:nvPr/>
        </p:nvSpPr>
        <p:spPr>
          <a:xfrm>
            <a:off x="4249079" y="5560469"/>
            <a:ext cx="1712874" cy="847785"/>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00" dirty="0">
                <a:solidFill>
                  <a:schemeClr val="bg1"/>
                </a:solidFill>
              </a:rPr>
              <a:t>View, browse, or search and filter to find specific products &amp; services </a:t>
            </a:r>
          </a:p>
        </p:txBody>
      </p:sp>
      <p:sp>
        <p:nvSpPr>
          <p:cNvPr id="50" name="Oval 49">
            <a:extLst>
              <a:ext uri="{FF2B5EF4-FFF2-40B4-BE49-F238E27FC236}">
                <a16:creationId xmlns:a16="http://schemas.microsoft.com/office/drawing/2014/main" id="{34042C7E-FF0E-7F80-CAFF-A2137A5D54E5}"/>
              </a:ext>
            </a:extLst>
          </p:cNvPr>
          <p:cNvSpPr/>
          <p:nvPr/>
        </p:nvSpPr>
        <p:spPr>
          <a:xfrm>
            <a:off x="6732522" y="4397446"/>
            <a:ext cx="2190353" cy="215140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solidFill>
                <a:schemeClr val="tx1"/>
              </a:solidFill>
            </a:endParaRPr>
          </a:p>
        </p:txBody>
      </p:sp>
      <p:sp>
        <p:nvSpPr>
          <p:cNvPr id="51" name="Text Placeholder 16">
            <a:extLst>
              <a:ext uri="{FF2B5EF4-FFF2-40B4-BE49-F238E27FC236}">
                <a16:creationId xmlns:a16="http://schemas.microsoft.com/office/drawing/2014/main" id="{F47AD1F2-DD5C-631F-3C3A-D461A809AC38}"/>
              </a:ext>
            </a:extLst>
          </p:cNvPr>
          <p:cNvSpPr txBox="1">
            <a:spLocks/>
          </p:cNvSpPr>
          <p:nvPr/>
        </p:nvSpPr>
        <p:spPr>
          <a:xfrm>
            <a:off x="6921337" y="4731266"/>
            <a:ext cx="1872000" cy="612000"/>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Engage with product/Service</a:t>
            </a:r>
          </a:p>
        </p:txBody>
      </p:sp>
      <p:cxnSp>
        <p:nvCxnSpPr>
          <p:cNvPr id="52" name="Straight Connector 51">
            <a:extLst>
              <a:ext uri="{FF2B5EF4-FFF2-40B4-BE49-F238E27FC236}">
                <a16:creationId xmlns:a16="http://schemas.microsoft.com/office/drawing/2014/main" id="{706F3FEE-5410-2544-5B8B-8E9035CA9C1C}"/>
              </a:ext>
              <a:ext uri="{C183D7F6-B498-43B3-948B-1728B52AA6E4}">
                <adec:decorative xmlns:adec="http://schemas.microsoft.com/office/drawing/2017/decorative" val="1"/>
              </a:ext>
            </a:extLst>
          </p:cNvPr>
          <p:cNvCxnSpPr>
            <a:cxnSpLocks/>
          </p:cNvCxnSpPr>
          <p:nvPr/>
        </p:nvCxnSpPr>
        <p:spPr>
          <a:xfrm>
            <a:off x="7017035" y="5443197"/>
            <a:ext cx="1656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Content Placeholder 13">
            <a:extLst>
              <a:ext uri="{FF2B5EF4-FFF2-40B4-BE49-F238E27FC236}">
                <a16:creationId xmlns:a16="http://schemas.microsoft.com/office/drawing/2014/main" id="{55D79C8B-17EA-0D41-F1F6-EF34B129AB9E}"/>
              </a:ext>
            </a:extLst>
          </p:cNvPr>
          <p:cNvSpPr txBox="1">
            <a:spLocks/>
          </p:cNvSpPr>
          <p:nvPr/>
        </p:nvSpPr>
        <p:spPr>
          <a:xfrm>
            <a:off x="7082351" y="5560469"/>
            <a:ext cx="1519348" cy="884160"/>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00" dirty="0">
                <a:solidFill>
                  <a:schemeClr val="bg1"/>
                </a:solidFill>
              </a:rPr>
              <a:t>Click to view image and review product or service description</a:t>
            </a:r>
            <a:endParaRPr lang="en-US" sz="1300" dirty="0">
              <a:solidFill>
                <a:schemeClr val="tx1"/>
              </a:solidFill>
            </a:endParaRPr>
          </a:p>
        </p:txBody>
      </p:sp>
      <p:sp>
        <p:nvSpPr>
          <p:cNvPr id="54" name="Oval 53">
            <a:extLst>
              <a:ext uri="{FF2B5EF4-FFF2-40B4-BE49-F238E27FC236}">
                <a16:creationId xmlns:a16="http://schemas.microsoft.com/office/drawing/2014/main" id="{4BBC11A5-6360-82B1-BEA2-40B1DC64669B}"/>
              </a:ext>
            </a:extLst>
          </p:cNvPr>
          <p:cNvSpPr/>
          <p:nvPr/>
        </p:nvSpPr>
        <p:spPr>
          <a:xfrm>
            <a:off x="9450541" y="4397446"/>
            <a:ext cx="2190353" cy="2151407"/>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solidFill>
                <a:schemeClr val="tx1"/>
              </a:solidFill>
            </a:endParaRPr>
          </a:p>
        </p:txBody>
      </p:sp>
      <p:sp>
        <p:nvSpPr>
          <p:cNvPr id="55" name="Text Placeholder 16">
            <a:extLst>
              <a:ext uri="{FF2B5EF4-FFF2-40B4-BE49-F238E27FC236}">
                <a16:creationId xmlns:a16="http://schemas.microsoft.com/office/drawing/2014/main" id="{EE65832A-FC1E-3672-13F3-5DA6CDC10109}"/>
              </a:ext>
            </a:extLst>
          </p:cNvPr>
          <p:cNvSpPr txBox="1">
            <a:spLocks/>
          </p:cNvSpPr>
          <p:nvPr/>
        </p:nvSpPr>
        <p:spPr>
          <a:xfrm>
            <a:off x="9612336" y="4731266"/>
            <a:ext cx="1872000" cy="612000"/>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Connect with advertiser</a:t>
            </a:r>
          </a:p>
        </p:txBody>
      </p:sp>
      <p:cxnSp>
        <p:nvCxnSpPr>
          <p:cNvPr id="56" name="Straight Connector 55">
            <a:extLst>
              <a:ext uri="{FF2B5EF4-FFF2-40B4-BE49-F238E27FC236}">
                <a16:creationId xmlns:a16="http://schemas.microsoft.com/office/drawing/2014/main" id="{E9315311-C17B-5AAB-42B3-FA1623E2DFFD}"/>
              </a:ext>
              <a:ext uri="{C183D7F6-B498-43B3-948B-1728B52AA6E4}">
                <adec:decorative xmlns:adec="http://schemas.microsoft.com/office/drawing/2017/decorative" val="1"/>
              </a:ext>
            </a:extLst>
          </p:cNvPr>
          <p:cNvCxnSpPr>
            <a:cxnSpLocks/>
          </p:cNvCxnSpPr>
          <p:nvPr/>
        </p:nvCxnSpPr>
        <p:spPr>
          <a:xfrm>
            <a:off x="9730529" y="5443197"/>
            <a:ext cx="1656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Content Placeholder 13">
            <a:extLst>
              <a:ext uri="{FF2B5EF4-FFF2-40B4-BE49-F238E27FC236}">
                <a16:creationId xmlns:a16="http://schemas.microsoft.com/office/drawing/2014/main" id="{4771372F-18B1-D282-22A4-02071CDC3383}"/>
              </a:ext>
            </a:extLst>
          </p:cNvPr>
          <p:cNvSpPr txBox="1">
            <a:spLocks/>
          </p:cNvSpPr>
          <p:nvPr/>
        </p:nvSpPr>
        <p:spPr>
          <a:xfrm>
            <a:off x="9761106" y="5560469"/>
            <a:ext cx="1637745" cy="829319"/>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00" dirty="0">
                <a:solidFill>
                  <a:schemeClr val="bg1"/>
                </a:solidFill>
              </a:rPr>
              <a:t>Call, chat or message advertiser </a:t>
            </a:r>
          </a:p>
        </p:txBody>
      </p:sp>
      <p:sp>
        <p:nvSpPr>
          <p:cNvPr id="58" name="Text Placeholder 16">
            <a:extLst>
              <a:ext uri="{FF2B5EF4-FFF2-40B4-BE49-F238E27FC236}">
                <a16:creationId xmlns:a16="http://schemas.microsoft.com/office/drawing/2014/main" id="{CBFDC382-A86D-ECA8-A381-D0019DF8074F}"/>
              </a:ext>
            </a:extLst>
          </p:cNvPr>
          <p:cNvSpPr txBox="1">
            <a:spLocks/>
          </p:cNvSpPr>
          <p:nvPr/>
        </p:nvSpPr>
        <p:spPr>
          <a:xfrm>
            <a:off x="94769" y="5335197"/>
            <a:ext cx="1136659" cy="216000"/>
          </a:xfrm>
          <a:prstGeom prst="rect">
            <a:avLst/>
          </a:prstGeom>
          <a:noFill/>
        </p:spPr>
        <p:txBody>
          <a:bodyPr vert="horz" lIns="0" tIns="0" rIns="0" bIns="0" rtlCol="0">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400" b="1" dirty="0">
                <a:solidFill>
                  <a:schemeClr val="tx1"/>
                </a:solidFill>
              </a:rPr>
              <a:t>Customers</a:t>
            </a:r>
          </a:p>
        </p:txBody>
      </p:sp>
      <p:sp>
        <p:nvSpPr>
          <p:cNvPr id="59" name="Right Arrow 11">
            <a:extLst>
              <a:ext uri="{FF2B5EF4-FFF2-40B4-BE49-F238E27FC236}">
                <a16:creationId xmlns:a16="http://schemas.microsoft.com/office/drawing/2014/main" id="{8B361BDA-A6EB-BD84-6026-E80D36410E17}"/>
              </a:ext>
            </a:extLst>
          </p:cNvPr>
          <p:cNvSpPr/>
          <p:nvPr/>
        </p:nvSpPr>
        <p:spPr>
          <a:xfrm>
            <a:off x="3588942" y="5066593"/>
            <a:ext cx="361334" cy="846957"/>
          </a:xfrm>
          <a:prstGeom prst="rightArrow">
            <a:avLst>
              <a:gd name="adj1" fmla="val 50000"/>
              <a:gd name="adj2" fmla="val 6990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solidFill>
                <a:schemeClr val="tx1"/>
              </a:solidFill>
            </a:endParaRPr>
          </a:p>
        </p:txBody>
      </p:sp>
      <p:sp>
        <p:nvSpPr>
          <p:cNvPr id="60" name="Right Arrow 11">
            <a:extLst>
              <a:ext uri="{FF2B5EF4-FFF2-40B4-BE49-F238E27FC236}">
                <a16:creationId xmlns:a16="http://schemas.microsoft.com/office/drawing/2014/main" id="{3C715A52-00AA-8674-14E6-D003698194FE}"/>
              </a:ext>
            </a:extLst>
          </p:cNvPr>
          <p:cNvSpPr/>
          <p:nvPr/>
        </p:nvSpPr>
        <p:spPr>
          <a:xfrm>
            <a:off x="6272856" y="5066593"/>
            <a:ext cx="361334" cy="846957"/>
          </a:xfrm>
          <a:prstGeom prst="rightArrow">
            <a:avLst>
              <a:gd name="adj1" fmla="val 50000"/>
              <a:gd name="adj2" fmla="val 6990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solidFill>
                <a:schemeClr val="tx1"/>
              </a:solidFill>
            </a:endParaRPr>
          </a:p>
        </p:txBody>
      </p:sp>
      <p:sp>
        <p:nvSpPr>
          <p:cNvPr id="61" name="Right Arrow 11">
            <a:extLst>
              <a:ext uri="{FF2B5EF4-FFF2-40B4-BE49-F238E27FC236}">
                <a16:creationId xmlns:a16="http://schemas.microsoft.com/office/drawing/2014/main" id="{A0B76203-BC15-6978-9727-4CC07DADD1D9}"/>
              </a:ext>
            </a:extLst>
          </p:cNvPr>
          <p:cNvSpPr/>
          <p:nvPr/>
        </p:nvSpPr>
        <p:spPr>
          <a:xfrm>
            <a:off x="8997101" y="5066593"/>
            <a:ext cx="361334" cy="846957"/>
          </a:xfrm>
          <a:prstGeom prst="rightArrow">
            <a:avLst>
              <a:gd name="adj1" fmla="val 50000"/>
              <a:gd name="adj2" fmla="val 6990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solidFill>
                <a:schemeClr val="tx1"/>
              </a:solidFill>
            </a:endParaRPr>
          </a:p>
        </p:txBody>
      </p:sp>
      <p:sp>
        <p:nvSpPr>
          <p:cNvPr id="62" name="Left Brace 61">
            <a:extLst>
              <a:ext uri="{FF2B5EF4-FFF2-40B4-BE49-F238E27FC236}">
                <a16:creationId xmlns:a16="http://schemas.microsoft.com/office/drawing/2014/main" id="{AE835048-2FD8-0562-91A8-CE954E189046}"/>
              </a:ext>
            </a:extLst>
          </p:cNvPr>
          <p:cNvSpPr/>
          <p:nvPr/>
        </p:nvSpPr>
        <p:spPr>
          <a:xfrm rot="5400000">
            <a:off x="7655465" y="429341"/>
            <a:ext cx="324000" cy="7812000"/>
          </a:xfrm>
          <a:prstGeom prst="leftBrace">
            <a:avLst>
              <a:gd name="adj1" fmla="val 0"/>
              <a:gd name="adj2" fmla="val 48817"/>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792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C63DC10B-BD69-DB8E-A7DB-691376B91F6B}"/>
              </a:ext>
            </a:extLst>
          </p:cNvPr>
          <p:cNvSpPr txBox="1"/>
          <p:nvPr/>
        </p:nvSpPr>
        <p:spPr>
          <a:xfrm>
            <a:off x="10595286" y="1682797"/>
            <a:ext cx="1184035" cy="2977200"/>
          </a:xfrm>
          <a:prstGeom prst="rect">
            <a:avLst/>
          </a:prstGeom>
          <a:solidFill>
            <a:schemeClr val="accent2">
              <a:lumMod val="20000"/>
              <a:lumOff val="80000"/>
            </a:schemeClr>
          </a:solidFill>
        </p:spPr>
        <p:txBody>
          <a:bodyPr/>
          <a:lstStyle>
            <a:defPPr>
              <a:defRPr lang="en-US"/>
            </a:defPPr>
            <a:lvl1pPr indent="0">
              <a:lnSpc>
                <a:spcPct val="100000"/>
              </a:lnSpc>
              <a:spcBef>
                <a:spcPts val="1000"/>
              </a:spcBef>
              <a:spcAft>
                <a:spcPts val="500"/>
              </a:spcAft>
              <a:buClr>
                <a:schemeClr val="accent1"/>
              </a:buClr>
              <a:buFont typeface="Arial" panose="020B0604020202020204" pitchFamily="34" charset="0"/>
              <a:buNone/>
              <a:defRPr sz="1400">
                <a:solidFill>
                  <a:schemeClr val="tx2"/>
                </a:solidFill>
              </a:defRPr>
            </a:lvl1pPr>
            <a:lvl2pPr marL="542925" lvl="1" indent="-276225">
              <a:lnSpc>
                <a:spcPct val="100000"/>
              </a:lnSpc>
              <a:spcBef>
                <a:spcPts val="500"/>
              </a:spcBef>
              <a:spcAft>
                <a:spcPts val="500"/>
              </a:spcAft>
              <a:buFont typeface="Arial" panose="020B0604020202020204" pitchFamily="34" charset="0"/>
              <a:buChar char="•"/>
              <a:defRPr sz="1400">
                <a:solidFill>
                  <a:schemeClr val="tx2"/>
                </a:solidFill>
              </a:defRPr>
            </a:lvl2pPr>
            <a:lvl3pPr marL="809625" indent="-266700">
              <a:lnSpc>
                <a:spcPct val="100000"/>
              </a:lnSpc>
              <a:spcBef>
                <a:spcPts val="500"/>
              </a:spcBef>
              <a:spcAft>
                <a:spcPts val="500"/>
              </a:spcAft>
              <a:buFont typeface="Arial" panose="020B0604020202020204" pitchFamily="34" charset="0"/>
              <a:buChar char="•"/>
              <a:defRPr sz="1600">
                <a:solidFill>
                  <a:schemeClr val="tx2"/>
                </a:solidFill>
              </a:defRPr>
            </a:lvl3pPr>
            <a:lvl4pPr marL="1076325" indent="-266700">
              <a:lnSpc>
                <a:spcPct val="100000"/>
              </a:lnSpc>
              <a:spcBef>
                <a:spcPts val="500"/>
              </a:spcBef>
              <a:spcAft>
                <a:spcPts val="500"/>
              </a:spcAft>
              <a:buFont typeface="Arial" panose="020B0604020202020204" pitchFamily="34" charset="0"/>
              <a:buChar char="•"/>
              <a:defRPr sz="1400">
                <a:solidFill>
                  <a:schemeClr val="tx2"/>
                </a:solidFill>
              </a:defRPr>
            </a:lvl4pPr>
            <a:lvl5pPr marL="1343025" indent="-266700">
              <a:lnSpc>
                <a:spcPct val="100000"/>
              </a:lnSpc>
              <a:spcBef>
                <a:spcPts val="500"/>
              </a:spcBef>
              <a:spcAft>
                <a:spcPts val="500"/>
              </a:spcAft>
              <a:buFont typeface="Arial" panose="020B0604020202020204" pitchFamily="34" charset="0"/>
              <a:buChar char="•"/>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sz="1200" b="1" dirty="0"/>
          </a:p>
          <a:p>
            <a:endParaRPr lang="en-US" sz="1200" b="1" dirty="0"/>
          </a:p>
          <a:p>
            <a:endParaRPr lang="en-US" sz="1200" b="1" dirty="0"/>
          </a:p>
          <a:p>
            <a:endParaRPr lang="en-US" sz="1200" b="1" dirty="0"/>
          </a:p>
          <a:p>
            <a:pPr algn="ctr"/>
            <a:r>
              <a:rPr lang="en-US" sz="1200" b="1" dirty="0"/>
              <a:t>Technology</a:t>
            </a:r>
            <a:endParaRPr lang="en-US" sz="1400" dirty="0"/>
          </a:p>
        </p:txBody>
      </p:sp>
      <p:sp>
        <p:nvSpPr>
          <p:cNvPr id="22" name="TextBox 21">
            <a:extLst>
              <a:ext uri="{FF2B5EF4-FFF2-40B4-BE49-F238E27FC236}">
                <a16:creationId xmlns:a16="http://schemas.microsoft.com/office/drawing/2014/main" id="{8ADBF339-4057-87BF-B895-42FECE8CB55D}"/>
              </a:ext>
            </a:extLst>
          </p:cNvPr>
          <p:cNvSpPr txBox="1"/>
          <p:nvPr/>
        </p:nvSpPr>
        <p:spPr>
          <a:xfrm>
            <a:off x="10595286" y="4675711"/>
            <a:ext cx="1184035" cy="1777910"/>
          </a:xfrm>
          <a:prstGeom prst="rect">
            <a:avLst/>
          </a:prstGeom>
          <a:solidFill>
            <a:schemeClr val="accent2">
              <a:lumMod val="20000"/>
              <a:lumOff val="80000"/>
            </a:schemeClr>
          </a:solidFill>
        </p:spPr>
        <p:txBody>
          <a:bodyPr/>
          <a:lstStyle>
            <a:defPPr>
              <a:defRPr lang="en-US"/>
            </a:defPPr>
            <a:lvl1pPr indent="0">
              <a:lnSpc>
                <a:spcPct val="100000"/>
              </a:lnSpc>
              <a:spcBef>
                <a:spcPts val="1000"/>
              </a:spcBef>
              <a:spcAft>
                <a:spcPts val="500"/>
              </a:spcAft>
              <a:buClr>
                <a:schemeClr val="accent1"/>
              </a:buClr>
              <a:buFont typeface="Arial" panose="020B0604020202020204" pitchFamily="34" charset="0"/>
              <a:buNone/>
              <a:defRPr sz="1400">
                <a:solidFill>
                  <a:schemeClr val="tx2"/>
                </a:solidFill>
              </a:defRPr>
            </a:lvl1pPr>
            <a:lvl2pPr marL="542925" lvl="1" indent="-276225">
              <a:lnSpc>
                <a:spcPct val="100000"/>
              </a:lnSpc>
              <a:spcBef>
                <a:spcPts val="500"/>
              </a:spcBef>
              <a:spcAft>
                <a:spcPts val="500"/>
              </a:spcAft>
              <a:buFont typeface="Arial" panose="020B0604020202020204" pitchFamily="34" charset="0"/>
              <a:buChar char="•"/>
              <a:defRPr sz="1400">
                <a:solidFill>
                  <a:schemeClr val="tx2"/>
                </a:solidFill>
              </a:defRPr>
            </a:lvl2pPr>
            <a:lvl3pPr marL="809625" indent="-266700">
              <a:lnSpc>
                <a:spcPct val="100000"/>
              </a:lnSpc>
              <a:spcBef>
                <a:spcPts val="500"/>
              </a:spcBef>
              <a:spcAft>
                <a:spcPts val="500"/>
              </a:spcAft>
              <a:buFont typeface="Arial" panose="020B0604020202020204" pitchFamily="34" charset="0"/>
              <a:buChar char="•"/>
              <a:defRPr sz="1600">
                <a:solidFill>
                  <a:schemeClr val="tx2"/>
                </a:solidFill>
              </a:defRPr>
            </a:lvl3pPr>
            <a:lvl4pPr marL="1076325" indent="-266700">
              <a:lnSpc>
                <a:spcPct val="100000"/>
              </a:lnSpc>
              <a:spcBef>
                <a:spcPts val="500"/>
              </a:spcBef>
              <a:spcAft>
                <a:spcPts val="500"/>
              </a:spcAft>
              <a:buFont typeface="Arial" panose="020B0604020202020204" pitchFamily="34" charset="0"/>
              <a:buChar char="•"/>
              <a:defRPr sz="1400">
                <a:solidFill>
                  <a:schemeClr val="tx2"/>
                </a:solidFill>
              </a:defRPr>
            </a:lvl4pPr>
            <a:lvl5pPr marL="1343025" indent="-266700">
              <a:lnSpc>
                <a:spcPct val="100000"/>
              </a:lnSpc>
              <a:spcBef>
                <a:spcPts val="500"/>
              </a:spcBef>
              <a:spcAft>
                <a:spcPts val="500"/>
              </a:spcAft>
              <a:buFont typeface="Arial" panose="020B0604020202020204" pitchFamily="34" charset="0"/>
              <a:buChar char="•"/>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sz="1200" b="1" dirty="0"/>
          </a:p>
          <a:p>
            <a:endParaRPr lang="en-US" sz="1200" b="1" dirty="0"/>
          </a:p>
          <a:p>
            <a:pPr algn="ctr"/>
            <a:r>
              <a:rPr lang="en-US" sz="1200" b="1" dirty="0"/>
              <a:t>Price</a:t>
            </a:r>
            <a:endParaRPr lang="en-US" sz="1400" dirty="0"/>
          </a:p>
        </p:txBody>
      </p:sp>
      <p:sp>
        <p:nvSpPr>
          <p:cNvPr id="4" name="Rectangle 3">
            <a:extLst>
              <a:ext uri="{FF2B5EF4-FFF2-40B4-BE49-F238E27FC236}">
                <a16:creationId xmlns:a16="http://schemas.microsoft.com/office/drawing/2014/main" id="{2F52A368-F394-A46B-DF3B-1B4946B5420E}"/>
              </a:ext>
            </a:extLst>
          </p:cNvPr>
          <p:cNvSpPr>
            <a:spLocks noGrp="1" noRot="1" noMove="1" noResize="1" noEditPoints="1" noAdjustHandles="1" noChangeArrowheads="1" noChangeShapeType="1"/>
          </p:cNvSpPr>
          <p:nvPr/>
        </p:nvSpPr>
        <p:spPr>
          <a:xfrm>
            <a:off x="10800" y="10800"/>
            <a:ext cx="12171600" cy="1080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dirty="0"/>
          </a:p>
        </p:txBody>
      </p:sp>
      <p:sp>
        <p:nvSpPr>
          <p:cNvPr id="5" name="Title 3">
            <a:extLst>
              <a:ext uri="{FF2B5EF4-FFF2-40B4-BE49-F238E27FC236}">
                <a16:creationId xmlns:a16="http://schemas.microsoft.com/office/drawing/2014/main" id="{1DDDB89B-98C2-2803-EF58-180267B2467A}"/>
              </a:ext>
            </a:extLst>
          </p:cNvPr>
          <p:cNvSpPr txBox="1">
            <a:spLocks/>
          </p:cNvSpPr>
          <p:nvPr/>
        </p:nvSpPr>
        <p:spPr bwMode="ltGray">
          <a:xfrm>
            <a:off x="375417" y="190800"/>
            <a:ext cx="7200000" cy="720000"/>
          </a:xfrm>
          <a:prstGeom prst="rect">
            <a:avLst/>
          </a:prstGeom>
        </p:spPr>
        <p:txBody>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r>
              <a:rPr lang="en-US" dirty="0">
                <a:solidFill>
                  <a:schemeClr val="bg1"/>
                </a:solidFill>
              </a:rPr>
              <a:t>Go to market strategy</a:t>
            </a:r>
          </a:p>
        </p:txBody>
      </p:sp>
      <p:cxnSp>
        <p:nvCxnSpPr>
          <p:cNvPr id="6" name="Straight Connector 5">
            <a:extLst>
              <a:ext uri="{FF2B5EF4-FFF2-40B4-BE49-F238E27FC236}">
                <a16:creationId xmlns:a16="http://schemas.microsoft.com/office/drawing/2014/main" id="{6B41DD52-53A0-A131-2632-70458F5EC4E8}"/>
              </a:ext>
              <a:ext uri="{C183D7F6-B498-43B3-948B-1728B52AA6E4}">
                <adec:decorative xmlns:adec="http://schemas.microsoft.com/office/drawing/2017/decorative" val="1"/>
              </a:ext>
            </a:extLst>
          </p:cNvPr>
          <p:cNvCxnSpPr>
            <a:cxnSpLocks/>
          </p:cNvCxnSpPr>
          <p:nvPr/>
        </p:nvCxnSpPr>
        <p:spPr bwMode="ltGray">
          <a:xfrm>
            <a:off x="441725" y="976564"/>
            <a:ext cx="720000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253125F-0F77-3FD9-630E-F8E7C78DEB25}"/>
              </a:ext>
            </a:extLst>
          </p:cNvPr>
          <p:cNvSpPr txBox="1"/>
          <p:nvPr/>
        </p:nvSpPr>
        <p:spPr>
          <a:xfrm>
            <a:off x="352725" y="1681611"/>
            <a:ext cx="2446790" cy="3773608"/>
          </a:xfrm>
          <a:prstGeom prst="rect">
            <a:avLst/>
          </a:prstGeom>
        </p:spPr>
        <p:txBody>
          <a:bodyPr/>
          <a:lstStyle>
            <a:defPPr>
              <a:defRPr lang="en-US"/>
            </a:defPPr>
            <a:lvl1pPr indent="0">
              <a:lnSpc>
                <a:spcPct val="100000"/>
              </a:lnSpc>
              <a:spcBef>
                <a:spcPts val="1000"/>
              </a:spcBef>
              <a:spcAft>
                <a:spcPts val="500"/>
              </a:spcAft>
              <a:buClr>
                <a:schemeClr val="accent1"/>
              </a:buClr>
              <a:buFont typeface="Arial" panose="020B0604020202020204" pitchFamily="34" charset="0"/>
              <a:buNone/>
              <a:defRPr sz="1400">
                <a:solidFill>
                  <a:schemeClr val="tx2"/>
                </a:solidFill>
              </a:defRPr>
            </a:lvl1pPr>
            <a:lvl2pPr marL="542925" lvl="1" indent="-276225">
              <a:lnSpc>
                <a:spcPct val="100000"/>
              </a:lnSpc>
              <a:spcBef>
                <a:spcPts val="500"/>
              </a:spcBef>
              <a:spcAft>
                <a:spcPts val="500"/>
              </a:spcAft>
              <a:buFont typeface="Arial" panose="020B0604020202020204" pitchFamily="34" charset="0"/>
              <a:buChar char="•"/>
              <a:defRPr sz="1400">
                <a:solidFill>
                  <a:schemeClr val="tx2"/>
                </a:solidFill>
              </a:defRPr>
            </a:lvl2pPr>
            <a:lvl3pPr marL="809625" indent="-266700">
              <a:lnSpc>
                <a:spcPct val="100000"/>
              </a:lnSpc>
              <a:spcBef>
                <a:spcPts val="500"/>
              </a:spcBef>
              <a:spcAft>
                <a:spcPts val="500"/>
              </a:spcAft>
              <a:buFont typeface="Arial" panose="020B0604020202020204" pitchFamily="34" charset="0"/>
              <a:buChar char="•"/>
              <a:defRPr sz="1600">
                <a:solidFill>
                  <a:schemeClr val="tx2"/>
                </a:solidFill>
              </a:defRPr>
            </a:lvl3pPr>
            <a:lvl4pPr marL="1076325" indent="-266700">
              <a:lnSpc>
                <a:spcPct val="100000"/>
              </a:lnSpc>
              <a:spcBef>
                <a:spcPts val="500"/>
              </a:spcBef>
              <a:spcAft>
                <a:spcPts val="500"/>
              </a:spcAft>
              <a:buFont typeface="Arial" panose="020B0604020202020204" pitchFamily="34" charset="0"/>
              <a:buChar char="•"/>
              <a:defRPr sz="1400">
                <a:solidFill>
                  <a:schemeClr val="tx2"/>
                </a:solidFill>
              </a:defRPr>
            </a:lvl4pPr>
            <a:lvl5pPr marL="1343025" indent="-266700">
              <a:lnSpc>
                <a:spcPct val="100000"/>
              </a:lnSpc>
              <a:spcBef>
                <a:spcPts val="500"/>
              </a:spcBef>
              <a:spcAft>
                <a:spcPts val="500"/>
              </a:spcAft>
              <a:buFont typeface="Arial" panose="020B0604020202020204" pitchFamily="34" charset="0"/>
              <a:buChar char="•"/>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dirty="0"/>
              <a:t>Positioning: </a:t>
            </a:r>
            <a:r>
              <a:rPr lang="en-US" dirty="0"/>
              <a:t>‘</a:t>
            </a:r>
            <a:r>
              <a:rPr lang="en-US" sz="1400" dirty="0"/>
              <a:t>Cost-effective, transparent selling experience and exceptional value to our customers’</a:t>
            </a:r>
          </a:p>
          <a:p>
            <a:r>
              <a:rPr lang="en-US" b="1" dirty="0"/>
              <a:t>Marketing mix: </a:t>
            </a:r>
            <a:r>
              <a:rPr lang="en-US" u="sng" dirty="0"/>
              <a:t>Product</a:t>
            </a:r>
            <a:r>
              <a:rPr lang="en-US" dirty="0"/>
              <a:t>, </a:t>
            </a:r>
            <a:r>
              <a:rPr lang="en-US" u="sng" dirty="0"/>
              <a:t>promotion</a:t>
            </a:r>
            <a:r>
              <a:rPr lang="en-US" dirty="0"/>
              <a:t>, and </a:t>
            </a:r>
            <a:r>
              <a:rPr lang="en-US" u="sng" dirty="0"/>
              <a:t>place</a:t>
            </a:r>
            <a:r>
              <a:rPr lang="en-US" dirty="0"/>
              <a:t> are heavily technology driven thus clustered into the technology bucket, the other one being </a:t>
            </a:r>
            <a:r>
              <a:rPr lang="en-US" u="sng" dirty="0"/>
              <a:t>price</a:t>
            </a:r>
            <a:r>
              <a:rPr lang="en-US" dirty="0"/>
              <a:t>. </a:t>
            </a:r>
          </a:p>
          <a:p>
            <a:r>
              <a:rPr lang="en-US" b="1" dirty="0"/>
              <a:t>Goal: </a:t>
            </a:r>
            <a:r>
              <a:rPr lang="en-US" dirty="0"/>
              <a:t>Profitably</a:t>
            </a:r>
            <a:r>
              <a:rPr lang="en-US" b="1" dirty="0"/>
              <a:t> </a:t>
            </a:r>
            <a:r>
              <a:rPr lang="en-US" dirty="0"/>
              <a:t>deliver affordable value to advertisers, through innovative technology</a:t>
            </a:r>
          </a:p>
        </p:txBody>
      </p:sp>
      <p:sp>
        <p:nvSpPr>
          <p:cNvPr id="7" name="Rectangle: Rounded Corners 6">
            <a:extLst>
              <a:ext uri="{FF2B5EF4-FFF2-40B4-BE49-F238E27FC236}">
                <a16:creationId xmlns:a16="http://schemas.microsoft.com/office/drawing/2014/main" id="{5F649283-D988-240C-245B-B8DC0FE91B8F}"/>
              </a:ext>
            </a:extLst>
          </p:cNvPr>
          <p:cNvSpPr/>
          <p:nvPr/>
        </p:nvSpPr>
        <p:spPr>
          <a:xfrm>
            <a:off x="3726951" y="1840949"/>
            <a:ext cx="1728000" cy="201844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5A8013A-CD43-4FFD-52D8-C353CF6EF0A6}"/>
              </a:ext>
            </a:extLst>
          </p:cNvPr>
          <p:cNvSpPr/>
          <p:nvPr/>
        </p:nvSpPr>
        <p:spPr>
          <a:xfrm>
            <a:off x="5599414" y="1830672"/>
            <a:ext cx="2710433" cy="284155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992BFC4-F253-D65F-02BD-311235010139}"/>
              </a:ext>
            </a:extLst>
          </p:cNvPr>
          <p:cNvSpPr/>
          <p:nvPr/>
        </p:nvSpPr>
        <p:spPr>
          <a:xfrm>
            <a:off x="8422237" y="1820405"/>
            <a:ext cx="1728000" cy="201844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78E15A3-51B6-C935-6AC7-8AB9105B3675}"/>
              </a:ext>
            </a:extLst>
          </p:cNvPr>
          <p:cNvSpPr/>
          <p:nvPr/>
        </p:nvSpPr>
        <p:spPr>
          <a:xfrm>
            <a:off x="5652706" y="4676997"/>
            <a:ext cx="2556345" cy="165551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F3453EE-4FAD-9546-0A9A-B172007A7D5C}"/>
              </a:ext>
            </a:extLst>
          </p:cNvPr>
          <p:cNvSpPr txBox="1"/>
          <p:nvPr/>
        </p:nvSpPr>
        <p:spPr>
          <a:xfrm>
            <a:off x="3735939" y="1836333"/>
            <a:ext cx="1695238" cy="1853136"/>
          </a:xfrm>
          <a:prstGeom prst="rect">
            <a:avLst/>
          </a:prstGeom>
          <a:noFill/>
        </p:spPr>
        <p:txBody>
          <a:bodyPr wrap="square">
            <a:spAutoFit/>
          </a:bodyPr>
          <a:lstStyle/>
          <a:p>
            <a:pPr lvl="0" algn="ctr">
              <a:lnSpc>
                <a:spcPct val="107000"/>
              </a:lnSpc>
            </a:pPr>
            <a:r>
              <a:rPr lang="en-US" sz="1200" b="1" dirty="0">
                <a:ea typeface="Times New Roman" panose="02020603050405020304" pitchFamily="18" charset="0"/>
                <a:cs typeface="Times New Roman" panose="02020603050405020304" pitchFamily="18" charset="0"/>
              </a:rPr>
              <a:t>Product</a:t>
            </a:r>
          </a:p>
          <a:p>
            <a:pPr algn="ctr">
              <a:lnSpc>
                <a:spcPct val="107000"/>
              </a:lnSpc>
            </a:pPr>
            <a:r>
              <a:rPr lang="en-US" sz="1200" b="1" dirty="0">
                <a:cs typeface="Times New Roman" panose="02020603050405020304" pitchFamily="18" charset="0"/>
              </a:rPr>
              <a:t>(Appealing &amp; easy to use)</a:t>
            </a:r>
          </a:p>
          <a:p>
            <a:pPr>
              <a:lnSpc>
                <a:spcPct val="107000"/>
              </a:lnSpc>
            </a:pPr>
            <a:endParaRPr lang="en-US" sz="1200" dirty="0">
              <a:cs typeface="Times New Roman" panose="02020603050405020304" pitchFamily="18" charset="0"/>
            </a:endParaRPr>
          </a:p>
          <a:p>
            <a:pPr marL="92075" indent="-92075">
              <a:lnSpc>
                <a:spcPct val="107000"/>
              </a:lnSpc>
              <a:buFont typeface="Arial" panose="020B0604020202020204" pitchFamily="34" charset="0"/>
              <a:buChar char="•"/>
            </a:pPr>
            <a:r>
              <a:rPr lang="en-US" sz="1200" dirty="0">
                <a:cs typeface="Times New Roman" panose="02020603050405020304" pitchFamily="18" charset="0"/>
              </a:rPr>
              <a:t>User experience</a:t>
            </a:r>
          </a:p>
          <a:p>
            <a:pPr marL="92075" indent="-92075">
              <a:lnSpc>
                <a:spcPct val="107000"/>
              </a:lnSpc>
              <a:buFont typeface="Arial" panose="020B0604020202020204" pitchFamily="34" charset="0"/>
              <a:buChar char="•"/>
            </a:pPr>
            <a:r>
              <a:rPr lang="en-US" sz="1200" dirty="0">
                <a:cs typeface="Times New Roman" panose="02020603050405020304" pitchFamily="18" charset="0"/>
              </a:rPr>
              <a:t>Search customization and recommendations </a:t>
            </a:r>
          </a:p>
          <a:p>
            <a:pPr marL="92075" indent="-92075">
              <a:lnSpc>
                <a:spcPct val="107000"/>
              </a:lnSpc>
              <a:buFont typeface="Arial" panose="020B0604020202020204" pitchFamily="34" charset="0"/>
              <a:buChar char="•"/>
            </a:pPr>
            <a:r>
              <a:rPr lang="en-US" sz="1200" dirty="0">
                <a:cs typeface="Times New Roman" panose="02020603050405020304" pitchFamily="18" charset="0"/>
              </a:rPr>
              <a:t>Safety and security</a:t>
            </a:r>
          </a:p>
        </p:txBody>
      </p:sp>
      <p:sp>
        <p:nvSpPr>
          <p:cNvPr id="12" name="TextBox 11">
            <a:extLst>
              <a:ext uri="{FF2B5EF4-FFF2-40B4-BE49-F238E27FC236}">
                <a16:creationId xmlns:a16="http://schemas.microsoft.com/office/drawing/2014/main" id="{21F9A386-10A7-8546-1153-422B475B7B8A}"/>
              </a:ext>
            </a:extLst>
          </p:cNvPr>
          <p:cNvSpPr txBox="1"/>
          <p:nvPr/>
        </p:nvSpPr>
        <p:spPr>
          <a:xfrm>
            <a:off x="5732420" y="1824246"/>
            <a:ext cx="2630744" cy="2136611"/>
          </a:xfrm>
          <a:prstGeom prst="rect">
            <a:avLst/>
          </a:prstGeom>
          <a:noFill/>
        </p:spPr>
        <p:txBody>
          <a:bodyPr wrap="square">
            <a:spAutoFit/>
          </a:bodyPr>
          <a:lstStyle/>
          <a:p>
            <a:pPr lvl="0" algn="ctr">
              <a:lnSpc>
                <a:spcPct val="107000"/>
              </a:lnSpc>
            </a:pPr>
            <a:r>
              <a:rPr lang="en-US" sz="1200" b="1" dirty="0">
                <a:effectLst/>
                <a:ea typeface="Times New Roman" panose="02020603050405020304" pitchFamily="18" charset="0"/>
                <a:cs typeface="Times New Roman" panose="02020603050405020304" pitchFamily="18" charset="0"/>
              </a:rPr>
              <a:t>Promotion</a:t>
            </a:r>
          </a:p>
          <a:p>
            <a:pPr lvl="0" algn="ctr"/>
            <a:r>
              <a:rPr lang="en-US" sz="1200" b="1" dirty="0">
                <a:ea typeface="Times New Roman" panose="02020603050405020304" pitchFamily="18" charset="0"/>
                <a:cs typeface="Times New Roman" panose="02020603050405020304" pitchFamily="18" charset="0"/>
              </a:rPr>
              <a:t>(D</a:t>
            </a:r>
            <a:r>
              <a:rPr lang="en-US" sz="1200" b="1" dirty="0">
                <a:effectLst/>
                <a:ea typeface="Times New Roman" panose="02020603050405020304" pitchFamily="18" charset="0"/>
                <a:cs typeface="Times New Roman" panose="02020603050405020304" pitchFamily="18" charset="0"/>
              </a:rPr>
              <a:t>igital space &amp; traditional media) </a:t>
            </a:r>
          </a:p>
          <a:p>
            <a:pPr lvl="0"/>
            <a:endParaRPr lang="en-US" sz="1200" dirty="0">
              <a:effectLst/>
              <a:ea typeface="Times New Roman" panose="02020603050405020304" pitchFamily="18" charset="0"/>
              <a:cs typeface="Times New Roman" panose="02020603050405020304" pitchFamily="18" charset="0"/>
            </a:endParaRPr>
          </a:p>
          <a:p>
            <a:pPr marL="92075" lvl="0" indent="-92075">
              <a:buFont typeface="Arial" panose="020B0604020202020204" pitchFamily="34" charset="0"/>
              <a:buChar char="•"/>
            </a:pPr>
            <a:r>
              <a:rPr lang="en-US" sz="1200" dirty="0">
                <a:cs typeface="Times New Roman" panose="02020603050405020304" pitchFamily="18" charset="0"/>
              </a:rPr>
              <a:t>Google</a:t>
            </a:r>
            <a:r>
              <a:rPr lang="en-US" sz="1200" dirty="0">
                <a:effectLst/>
                <a:ea typeface="Times New Roman" panose="02020603050405020304" pitchFamily="18" charset="0"/>
                <a:cs typeface="Times New Roman" panose="02020603050405020304" pitchFamily="18" charset="0"/>
              </a:rPr>
              <a:t> ads, social media advertising</a:t>
            </a:r>
          </a:p>
          <a:p>
            <a:pPr marL="92075" lvl="0" indent="-92075">
              <a:buFont typeface="Arial" panose="020B0604020202020204" pitchFamily="34" charset="0"/>
              <a:buChar char="•"/>
            </a:pPr>
            <a:r>
              <a:rPr lang="en-US" sz="1200" dirty="0">
                <a:effectLst/>
                <a:ea typeface="Times New Roman" panose="02020603050405020304" pitchFamily="18" charset="0"/>
                <a:cs typeface="Times New Roman" panose="02020603050405020304" pitchFamily="18" charset="0"/>
              </a:rPr>
              <a:t>Search engine optimization (SEO)</a:t>
            </a:r>
          </a:p>
          <a:p>
            <a:pPr marL="92075" lvl="0" indent="-92075">
              <a:buFont typeface="Arial" panose="020B0604020202020204" pitchFamily="34" charset="0"/>
              <a:buChar char="•"/>
            </a:pPr>
            <a:r>
              <a:rPr lang="en-US" sz="1200" dirty="0">
                <a:effectLst/>
                <a:ea typeface="Calibri" panose="020F0502020204030204" pitchFamily="34" charset="0"/>
                <a:cs typeface="Times New Roman" panose="02020603050405020304" pitchFamily="18" charset="0"/>
              </a:rPr>
              <a:t>Video advertising on YouTube</a:t>
            </a:r>
          </a:p>
          <a:p>
            <a:pPr marL="92075" lvl="0" indent="-92075">
              <a:buFont typeface="Arial" panose="020B0604020202020204" pitchFamily="34" charset="0"/>
              <a:buChar char="•"/>
            </a:pPr>
            <a:r>
              <a:rPr lang="en-US" sz="1200" dirty="0">
                <a:effectLst/>
                <a:ea typeface="Calibri" panose="020F0502020204030204" pitchFamily="34" charset="0"/>
                <a:cs typeface="Times New Roman" panose="02020603050405020304" pitchFamily="18" charset="0"/>
              </a:rPr>
              <a:t>Native advertising on media websites</a:t>
            </a:r>
          </a:p>
          <a:p>
            <a:pPr marL="92075" lvl="0" indent="-92075">
              <a:buFont typeface="Arial" panose="020B0604020202020204" pitchFamily="34" charset="0"/>
              <a:buChar char="•"/>
            </a:pPr>
            <a:r>
              <a:rPr lang="en-US" sz="1200" dirty="0">
                <a:effectLst/>
                <a:ea typeface="Calibri" panose="020F0502020204030204" pitchFamily="34" charset="0"/>
                <a:cs typeface="Times New Roman" panose="02020603050405020304" pitchFamily="18" charset="0"/>
              </a:rPr>
              <a:t>Influencer advertising</a:t>
            </a:r>
          </a:p>
        </p:txBody>
      </p:sp>
      <p:sp>
        <p:nvSpPr>
          <p:cNvPr id="13" name="TextBox 12">
            <a:extLst>
              <a:ext uri="{FF2B5EF4-FFF2-40B4-BE49-F238E27FC236}">
                <a16:creationId xmlns:a16="http://schemas.microsoft.com/office/drawing/2014/main" id="{73828A2F-968B-047E-882C-C528B7BA295D}"/>
              </a:ext>
            </a:extLst>
          </p:cNvPr>
          <p:cNvSpPr txBox="1"/>
          <p:nvPr/>
        </p:nvSpPr>
        <p:spPr>
          <a:xfrm>
            <a:off x="8517646" y="1836337"/>
            <a:ext cx="1571572" cy="1938992"/>
          </a:xfrm>
          <a:prstGeom prst="rect">
            <a:avLst/>
          </a:prstGeom>
          <a:noFill/>
        </p:spPr>
        <p:txBody>
          <a:bodyPr wrap="square">
            <a:spAutoFit/>
          </a:bodyPr>
          <a:lstStyle/>
          <a:p>
            <a:pPr lvl="0" algn="ctr"/>
            <a:r>
              <a:rPr lang="en-US" sz="1200" b="1" dirty="0">
                <a:effectLst/>
                <a:ea typeface="Times New Roman" panose="02020603050405020304" pitchFamily="18" charset="0"/>
                <a:cs typeface="Times New Roman" panose="02020603050405020304" pitchFamily="18" charset="0"/>
              </a:rPr>
              <a:t>Place</a:t>
            </a:r>
          </a:p>
          <a:p>
            <a:pPr lvl="0" algn="ctr"/>
            <a:r>
              <a:rPr lang="en-US" sz="1200" b="1" dirty="0">
                <a:ea typeface="Times New Roman" panose="02020603050405020304" pitchFamily="18" charset="0"/>
                <a:cs typeface="Times New Roman" panose="02020603050405020304" pitchFamily="18" charset="0"/>
              </a:rPr>
              <a:t>(Unlimited online </a:t>
            </a:r>
            <a:r>
              <a:rPr lang="en-US" sz="1200" b="1" dirty="0">
                <a:effectLst/>
                <a:ea typeface="Times New Roman" panose="02020603050405020304" pitchFamily="18" charset="0"/>
                <a:cs typeface="Times New Roman" panose="02020603050405020304" pitchFamily="18" charset="0"/>
              </a:rPr>
              <a:t>marketplace)</a:t>
            </a:r>
          </a:p>
          <a:p>
            <a:pPr lvl="0"/>
            <a:r>
              <a:rPr lang="en-US" sz="1200" dirty="0">
                <a:effectLst/>
                <a:ea typeface="Times New Roman" panose="02020603050405020304" pitchFamily="18" charset="0"/>
                <a:cs typeface="Times New Roman" panose="02020603050405020304" pitchFamily="18" charset="0"/>
              </a:rPr>
              <a:t> </a:t>
            </a:r>
            <a:endParaRPr lang="en-US" sz="1200" dirty="0">
              <a:effectLst/>
              <a:ea typeface="Calibri" panose="020F0502020204030204" pitchFamily="34" charset="0"/>
              <a:cs typeface="Times New Roman" panose="02020603050405020304" pitchFamily="18" charset="0"/>
            </a:endParaRPr>
          </a:p>
          <a:p>
            <a:pPr marL="92075" lvl="0" indent="-92075">
              <a:buFont typeface="Arial" panose="020B0604020202020204" pitchFamily="34" charset="0"/>
              <a:buChar char="•"/>
            </a:pPr>
            <a:r>
              <a:rPr lang="en-US" sz="1200" dirty="0">
                <a:effectLst/>
                <a:ea typeface="Times New Roman" panose="02020603050405020304" pitchFamily="18" charset="0"/>
                <a:cs typeface="Times New Roman" panose="02020603050405020304" pitchFamily="18" charset="0"/>
              </a:rPr>
              <a:t>Multiplatform capability</a:t>
            </a:r>
            <a:endParaRPr lang="en-US" sz="1200" dirty="0">
              <a:effectLst/>
              <a:ea typeface="Calibri" panose="020F0502020204030204" pitchFamily="34" charset="0"/>
              <a:cs typeface="Times New Roman" panose="02020603050405020304" pitchFamily="18" charset="0"/>
            </a:endParaRPr>
          </a:p>
          <a:p>
            <a:pPr marL="92075" lvl="0" indent="-92075">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Optimized</a:t>
            </a:r>
            <a:r>
              <a:rPr lang="en-US" sz="1200" dirty="0">
                <a:effectLst/>
                <a:ea typeface="Times New Roman" panose="02020603050405020304" pitchFamily="18" charset="0"/>
                <a:cs typeface="Times New Roman" panose="02020603050405020304" pitchFamily="18" charset="0"/>
              </a:rPr>
              <a:t> for high smartphone for internet access</a:t>
            </a:r>
            <a:endParaRPr lang="en-US" sz="1200" dirty="0">
              <a:effectLst/>
              <a:ea typeface="Calibri" panose="020F0502020204030204" pitchFamily="34" charset="0"/>
              <a:cs typeface="Times New Roman" panose="02020603050405020304" pitchFamily="18" charset="0"/>
            </a:endParaRPr>
          </a:p>
          <a:p>
            <a:pPr marL="92075" lvl="0" indent="-92075">
              <a:buFont typeface="Arial" panose="020B0604020202020204" pitchFamily="34" charset="0"/>
              <a:buChar char="•"/>
            </a:pPr>
            <a:r>
              <a:rPr lang="en-US" sz="1200" dirty="0">
                <a:effectLst/>
                <a:ea typeface="Times New Roman" panose="02020603050405020304" pitchFamily="18" charset="0"/>
                <a:cs typeface="Times New Roman" panose="02020603050405020304" pitchFamily="18" charset="0"/>
              </a:rPr>
              <a:t>Regional targeting</a:t>
            </a:r>
            <a:endParaRPr lang="en-US" sz="1200" dirty="0">
              <a:effectLs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620FE55D-8CF9-D101-C413-2C098604622A}"/>
              </a:ext>
            </a:extLst>
          </p:cNvPr>
          <p:cNvSpPr txBox="1"/>
          <p:nvPr/>
        </p:nvSpPr>
        <p:spPr>
          <a:xfrm>
            <a:off x="5683527" y="4655420"/>
            <a:ext cx="2556345" cy="1655518"/>
          </a:xfrm>
          <a:prstGeom prst="rect">
            <a:avLst/>
          </a:prstGeom>
          <a:noFill/>
        </p:spPr>
        <p:txBody>
          <a:bodyPr wrap="square">
            <a:spAutoFit/>
          </a:bodyPr>
          <a:lstStyle/>
          <a:p>
            <a:pPr lvl="0" algn="ctr">
              <a:lnSpc>
                <a:spcPct val="107000"/>
              </a:lnSpc>
            </a:pPr>
            <a:r>
              <a:rPr lang="en-US" sz="1200" b="1" dirty="0">
                <a:effectLst/>
                <a:ea typeface="Times New Roman" panose="02020603050405020304" pitchFamily="18" charset="0"/>
                <a:cs typeface="Times New Roman" panose="02020603050405020304" pitchFamily="18" charset="0"/>
              </a:rPr>
              <a:t>Price</a:t>
            </a:r>
            <a:endParaRPr lang="en-US" sz="1200" b="1" dirty="0">
              <a:ea typeface="Times New Roman" panose="02020603050405020304" pitchFamily="18" charset="0"/>
              <a:cs typeface="Times New Roman" panose="02020603050405020304" pitchFamily="18" charset="0"/>
            </a:endParaRPr>
          </a:p>
          <a:p>
            <a:pPr lvl="0" algn="ctr">
              <a:lnSpc>
                <a:spcPct val="107000"/>
              </a:lnSpc>
            </a:pPr>
            <a:r>
              <a:rPr lang="en-US" sz="1200" b="1" dirty="0">
                <a:effectLst/>
                <a:ea typeface="Times New Roman" panose="02020603050405020304" pitchFamily="18" charset="0"/>
                <a:cs typeface="Times New Roman" panose="02020603050405020304" pitchFamily="18" charset="0"/>
              </a:rPr>
              <a:t>(Affordable value for money)</a:t>
            </a:r>
            <a:endParaRPr lang="en-US" sz="1200" b="1" dirty="0">
              <a:effectLst/>
              <a:ea typeface="Calibri" panose="020F0502020204030204" pitchFamily="34" charset="0"/>
              <a:cs typeface="Times New Roman" panose="02020603050405020304" pitchFamily="18" charset="0"/>
            </a:endParaRPr>
          </a:p>
          <a:p>
            <a:pPr marL="228600" algn="just">
              <a:lnSpc>
                <a:spcPct val="107000"/>
              </a:lnSpc>
            </a:pPr>
            <a:r>
              <a:rPr lang="en-US" sz="1200" dirty="0">
                <a:effectLst/>
                <a:ea typeface="Times New Roman" panose="02020603050405020304" pitchFamily="18" charset="0"/>
                <a:cs typeface="Times New Roman" panose="02020603050405020304" pitchFamily="18" charset="0"/>
              </a:rPr>
              <a:t> </a:t>
            </a:r>
            <a:endParaRPr lang="en-US" sz="1200" dirty="0">
              <a:effectLst/>
              <a:ea typeface="Calibri" panose="020F0502020204030204" pitchFamily="34" charset="0"/>
              <a:cs typeface="Times New Roman" panose="02020603050405020304" pitchFamily="18" charset="0"/>
            </a:endParaRPr>
          </a:p>
          <a:p>
            <a:pPr marL="92075" lvl="0" indent="-92075">
              <a:lnSpc>
                <a:spcPct val="107000"/>
              </a:lnSpc>
              <a:buFont typeface="Arial" panose="020B0604020202020204" pitchFamily="34" charset="0"/>
              <a:buChar char="•"/>
            </a:pPr>
            <a:r>
              <a:rPr lang="en-US" sz="1200" dirty="0">
                <a:effectLst/>
                <a:ea typeface="Times New Roman" panose="02020603050405020304" pitchFamily="18" charset="0"/>
                <a:cs typeface="Times New Roman" panose="02020603050405020304" pitchFamily="18" charset="0"/>
              </a:rPr>
              <a:t>Competitive but profitable pricing </a:t>
            </a:r>
          </a:p>
          <a:p>
            <a:pPr marL="92075" lvl="0" indent="-92075">
              <a:lnSpc>
                <a:spcPct val="107000"/>
              </a:lnSpc>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B</a:t>
            </a:r>
            <a:r>
              <a:rPr lang="en-US" sz="1200" dirty="0">
                <a:effectLst/>
                <a:ea typeface="Times New Roman" panose="02020603050405020304" pitchFamily="18" charset="0"/>
                <a:cs typeface="Times New Roman" panose="02020603050405020304" pitchFamily="18" charset="0"/>
              </a:rPr>
              <a:t>oth free and paid options</a:t>
            </a:r>
            <a:endParaRPr lang="en-US" sz="1200" dirty="0">
              <a:ea typeface="Times New Roman" panose="02020603050405020304" pitchFamily="18" charset="0"/>
              <a:cs typeface="Times New Roman" panose="02020603050405020304" pitchFamily="18" charset="0"/>
            </a:endParaRPr>
          </a:p>
          <a:p>
            <a:pPr marL="92075" lvl="0" indent="-92075">
              <a:lnSpc>
                <a:spcPct val="107000"/>
              </a:lnSpc>
              <a:buFont typeface="Arial" panose="020B0604020202020204" pitchFamily="34" charset="0"/>
              <a:buChar char="•"/>
            </a:pPr>
            <a:r>
              <a:rPr lang="en-US" sz="1200" dirty="0">
                <a:effectLst/>
                <a:ea typeface="Times New Roman" panose="02020603050405020304" pitchFamily="18" charset="0"/>
                <a:cs typeface="Times New Roman" panose="02020603050405020304" pitchFamily="18" charset="0"/>
              </a:rPr>
              <a:t>Transparent pricing per result</a:t>
            </a:r>
          </a:p>
          <a:p>
            <a:pPr marL="92075" lvl="0" indent="-92075">
              <a:lnSpc>
                <a:spcPct val="107000"/>
              </a:lnSpc>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Analytics for quantifying monetary value of investment</a:t>
            </a:r>
          </a:p>
        </p:txBody>
      </p:sp>
      <p:sp>
        <p:nvSpPr>
          <p:cNvPr id="16" name="TextBox 15">
            <a:extLst>
              <a:ext uri="{FF2B5EF4-FFF2-40B4-BE49-F238E27FC236}">
                <a16:creationId xmlns:a16="http://schemas.microsoft.com/office/drawing/2014/main" id="{C8E83FFB-EF98-2567-0626-C971B5F88F64}"/>
              </a:ext>
            </a:extLst>
          </p:cNvPr>
          <p:cNvSpPr txBox="1"/>
          <p:nvPr/>
        </p:nvSpPr>
        <p:spPr>
          <a:xfrm>
            <a:off x="4595117" y="1270600"/>
            <a:ext cx="6097712" cy="369332"/>
          </a:xfrm>
          <a:prstGeom prst="rect">
            <a:avLst/>
          </a:prstGeom>
          <a:noFill/>
        </p:spPr>
        <p:txBody>
          <a:bodyPr wrap="square">
            <a:spAutoFit/>
          </a:bodyPr>
          <a:lstStyle/>
          <a:p>
            <a:r>
              <a:rPr lang="en-US" dirty="0"/>
              <a:t>Two-pronged marketing mix: </a:t>
            </a:r>
            <a:r>
              <a:rPr lang="en-US" b="1" dirty="0"/>
              <a:t>T&amp;P marketing mix. </a:t>
            </a:r>
          </a:p>
        </p:txBody>
      </p:sp>
      <p:sp>
        <p:nvSpPr>
          <p:cNvPr id="17" name="Rectangle 16">
            <a:extLst>
              <a:ext uri="{FF2B5EF4-FFF2-40B4-BE49-F238E27FC236}">
                <a16:creationId xmlns:a16="http://schemas.microsoft.com/office/drawing/2014/main" id="{FC17F7F7-1C02-6885-7857-F0867DA3E309}"/>
              </a:ext>
            </a:extLst>
          </p:cNvPr>
          <p:cNvSpPr/>
          <p:nvPr/>
        </p:nvSpPr>
        <p:spPr>
          <a:xfrm>
            <a:off x="3462391" y="1684962"/>
            <a:ext cx="8301520" cy="2976993"/>
          </a:xfrm>
          <a:prstGeom prst="rect">
            <a:avLst/>
          </a:prstGeom>
          <a:noFill/>
          <a:ln w="31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E2873C8-1EDF-2609-BEA4-529FC5FE6772}"/>
              </a:ext>
            </a:extLst>
          </p:cNvPr>
          <p:cNvSpPr/>
          <p:nvPr/>
        </p:nvSpPr>
        <p:spPr>
          <a:xfrm>
            <a:off x="3462391" y="4653847"/>
            <a:ext cx="8301520" cy="1798324"/>
          </a:xfrm>
          <a:prstGeom prst="rect">
            <a:avLst/>
          </a:prstGeom>
          <a:noFill/>
          <a:ln w="31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2E1692-92FC-E702-5512-6A24A02D919C}"/>
              </a:ext>
            </a:extLst>
          </p:cNvPr>
          <p:cNvSpPr/>
          <p:nvPr/>
        </p:nvSpPr>
        <p:spPr>
          <a:xfrm>
            <a:off x="5454951" y="3925202"/>
            <a:ext cx="3062695" cy="684944"/>
          </a:xfrm>
          <a:prstGeom prst="rect">
            <a:avLst/>
          </a:prstGeom>
          <a:solidFill>
            <a:schemeClr val="bg1">
              <a:lumMod val="85000"/>
              <a:alpha val="96000"/>
            </a:schemeClr>
          </a:solidFill>
          <a:ln w="31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lvl="1" indent="-93663">
              <a:buFont typeface="Arial" panose="020B0604020202020204" pitchFamily="34" charset="0"/>
              <a:buChar char="•"/>
            </a:pPr>
            <a:r>
              <a:rPr lang="en-US" sz="1200" dirty="0">
                <a:solidFill>
                  <a:schemeClr val="tx1"/>
                </a:solidFill>
                <a:ea typeface="Calibri" panose="020F0502020204030204" pitchFamily="34" charset="0"/>
                <a:cs typeface="Times New Roman" panose="02020603050405020304" pitchFamily="18" charset="0"/>
              </a:rPr>
              <a:t>Offline marketing – Traditional media</a:t>
            </a:r>
          </a:p>
          <a:p>
            <a:pPr marL="360363" lvl="1" indent="-93663">
              <a:buFont typeface="Arial" panose="020B0604020202020204" pitchFamily="34" charset="0"/>
              <a:buChar char="•"/>
            </a:pPr>
            <a:r>
              <a:rPr lang="en-US" sz="1200" dirty="0">
                <a:solidFill>
                  <a:schemeClr val="tx1"/>
                </a:solidFill>
                <a:effectLst/>
                <a:ea typeface="Calibri" panose="020F0502020204030204" pitchFamily="34" charset="0"/>
                <a:cs typeface="Times New Roman" panose="02020603050405020304" pitchFamily="18" charset="0"/>
              </a:rPr>
              <a:t>Network</a:t>
            </a:r>
            <a:r>
              <a:rPr lang="en-US" sz="1200" dirty="0">
                <a:solidFill>
                  <a:schemeClr val="tx1"/>
                </a:solidFill>
                <a:ea typeface="Calibri" panose="020F0502020204030204" pitchFamily="34" charset="0"/>
                <a:cs typeface="Times New Roman" panose="02020603050405020304" pitchFamily="18" charset="0"/>
              </a:rPr>
              <a:t>ing events </a:t>
            </a:r>
          </a:p>
          <a:p>
            <a:pPr marL="360363" lvl="1" indent="-93663">
              <a:buFont typeface="Arial" panose="020B0604020202020204" pitchFamily="34" charset="0"/>
              <a:buChar char="•"/>
            </a:pPr>
            <a:r>
              <a:rPr lang="en-US" sz="1200" dirty="0">
                <a:solidFill>
                  <a:schemeClr val="tx1"/>
                </a:solidFill>
                <a:effectLst/>
                <a:ea typeface="Calibri" panose="020F0502020204030204" pitchFamily="34" charset="0"/>
                <a:cs typeface="Times New Roman" panose="02020603050405020304" pitchFamily="18" charset="0"/>
              </a:rPr>
              <a:t>Below the line marketing</a:t>
            </a:r>
          </a:p>
          <a:p>
            <a:pPr algn="ctr"/>
            <a:endParaRPr lang="en-US" sz="1000" dirty="0"/>
          </a:p>
        </p:txBody>
      </p:sp>
      <p:sp>
        <p:nvSpPr>
          <p:cNvPr id="21" name="TextBox 20">
            <a:extLst>
              <a:ext uri="{FF2B5EF4-FFF2-40B4-BE49-F238E27FC236}">
                <a16:creationId xmlns:a16="http://schemas.microsoft.com/office/drawing/2014/main" id="{1C9DA9A7-F2AF-CE24-6D9D-6A61FBDADFCF}"/>
              </a:ext>
            </a:extLst>
          </p:cNvPr>
          <p:cNvSpPr txBox="1"/>
          <p:nvPr/>
        </p:nvSpPr>
        <p:spPr>
          <a:xfrm>
            <a:off x="8754896" y="4147380"/>
            <a:ext cx="801288" cy="252000"/>
          </a:xfrm>
          <a:prstGeom prst="rect">
            <a:avLst/>
          </a:prstGeom>
        </p:spPr>
        <p:txBody>
          <a:bodyPr/>
          <a:lstStyle>
            <a:defPPr>
              <a:defRPr lang="en-US"/>
            </a:defPPr>
            <a:lvl1pPr indent="0">
              <a:lnSpc>
                <a:spcPct val="100000"/>
              </a:lnSpc>
              <a:spcBef>
                <a:spcPts val="1000"/>
              </a:spcBef>
              <a:spcAft>
                <a:spcPts val="500"/>
              </a:spcAft>
              <a:buClr>
                <a:schemeClr val="accent1"/>
              </a:buClr>
              <a:buFont typeface="Arial" panose="020B0604020202020204" pitchFamily="34" charset="0"/>
              <a:buNone/>
              <a:defRPr sz="1400">
                <a:solidFill>
                  <a:schemeClr val="tx2"/>
                </a:solidFill>
              </a:defRPr>
            </a:lvl1pPr>
            <a:lvl2pPr marL="542925" lvl="1" indent="-276225">
              <a:lnSpc>
                <a:spcPct val="100000"/>
              </a:lnSpc>
              <a:spcBef>
                <a:spcPts val="500"/>
              </a:spcBef>
              <a:spcAft>
                <a:spcPts val="500"/>
              </a:spcAft>
              <a:buFont typeface="Arial" panose="020B0604020202020204" pitchFamily="34" charset="0"/>
              <a:buChar char="•"/>
              <a:defRPr sz="1400">
                <a:solidFill>
                  <a:schemeClr val="tx2"/>
                </a:solidFill>
              </a:defRPr>
            </a:lvl2pPr>
            <a:lvl3pPr marL="809625" indent="-266700">
              <a:lnSpc>
                <a:spcPct val="100000"/>
              </a:lnSpc>
              <a:spcBef>
                <a:spcPts val="500"/>
              </a:spcBef>
              <a:spcAft>
                <a:spcPts val="500"/>
              </a:spcAft>
              <a:buFont typeface="Arial" panose="020B0604020202020204" pitchFamily="34" charset="0"/>
              <a:buChar char="•"/>
              <a:defRPr sz="1600">
                <a:solidFill>
                  <a:schemeClr val="tx2"/>
                </a:solidFill>
              </a:defRPr>
            </a:lvl3pPr>
            <a:lvl4pPr marL="1076325" indent="-266700">
              <a:lnSpc>
                <a:spcPct val="100000"/>
              </a:lnSpc>
              <a:spcBef>
                <a:spcPts val="500"/>
              </a:spcBef>
              <a:spcAft>
                <a:spcPts val="500"/>
              </a:spcAft>
              <a:buFont typeface="Arial" panose="020B0604020202020204" pitchFamily="34" charset="0"/>
              <a:buChar char="•"/>
              <a:defRPr sz="1400">
                <a:solidFill>
                  <a:schemeClr val="tx2"/>
                </a:solidFill>
              </a:defRPr>
            </a:lvl4pPr>
            <a:lvl5pPr marL="1343025" indent="-266700">
              <a:lnSpc>
                <a:spcPct val="100000"/>
              </a:lnSpc>
              <a:spcBef>
                <a:spcPts val="500"/>
              </a:spcBef>
              <a:spcAft>
                <a:spcPts val="500"/>
              </a:spcAft>
              <a:buFont typeface="Arial" panose="020B0604020202020204" pitchFamily="34" charset="0"/>
              <a:buChar char="•"/>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dirty="0"/>
              <a:t>Offline</a:t>
            </a:r>
            <a:endParaRPr lang="en-US" sz="1200" dirty="0"/>
          </a:p>
        </p:txBody>
      </p:sp>
      <p:cxnSp>
        <p:nvCxnSpPr>
          <p:cNvPr id="24" name="Straight Connector 23">
            <a:extLst>
              <a:ext uri="{FF2B5EF4-FFF2-40B4-BE49-F238E27FC236}">
                <a16:creationId xmlns:a16="http://schemas.microsoft.com/office/drawing/2014/main" id="{662429B5-D29A-CE33-8F1F-B48C08DD9B5F}"/>
              </a:ext>
            </a:extLst>
          </p:cNvPr>
          <p:cNvCxnSpPr>
            <a:cxnSpLocks/>
            <a:stCxn id="19" idx="3"/>
            <a:endCxn id="21" idx="1"/>
          </p:cNvCxnSpPr>
          <p:nvPr/>
        </p:nvCxnSpPr>
        <p:spPr>
          <a:xfrm>
            <a:off x="8517646" y="4267674"/>
            <a:ext cx="2372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346945"/>
      </p:ext>
    </p:extLst>
  </p:cSld>
  <p:clrMapOvr>
    <a:masterClrMapping/>
  </p:clrMapOvr>
</p:sld>
</file>

<file path=ppt/theme/theme1.xml><?xml version="1.0" encoding="utf-8"?>
<a:theme xmlns:a="http://schemas.openxmlformats.org/drawingml/2006/main" name="Office Theme">
  <a:themeElements>
    <a:clrScheme name="Great Pitch Decks - Technology">
      <a:dk1>
        <a:sysClr val="windowText" lastClr="000000"/>
      </a:dk1>
      <a:lt1>
        <a:sysClr val="window" lastClr="FFFFFF"/>
      </a:lt1>
      <a:dk2>
        <a:srgbClr val="12121E"/>
      </a:dk2>
      <a:lt2>
        <a:srgbClr val="F2F2F2"/>
      </a:lt2>
      <a:accent1>
        <a:srgbClr val="00B0F0"/>
      </a:accent1>
      <a:accent2>
        <a:srgbClr val="5ECCF3"/>
      </a:accent2>
      <a:accent3>
        <a:srgbClr val="A7EA52"/>
      </a:accent3>
      <a:accent4>
        <a:srgbClr val="5DCEAF"/>
      </a:accent4>
      <a:accent5>
        <a:srgbClr val="FF8021"/>
      </a:accent5>
      <a:accent6>
        <a:srgbClr val="F14124"/>
      </a:accent6>
      <a:hlink>
        <a:srgbClr val="5ECCF3"/>
      </a:hlink>
      <a:folHlink>
        <a:srgbClr val="7F7F7F"/>
      </a:folHlink>
    </a:clrScheme>
    <a:fontScheme name="Custom 141">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33781529_Tech pitch deck_RVA_v5" id="{A2EB78D0-E53B-4F6A-BDEB-161D0EE79897}" vid="{43D59DC8-94C0-4D1D-B6DD-8A7938E09C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at Pitch Decks - Technology">
    <a:dk1>
      <a:sysClr val="windowText" lastClr="000000"/>
    </a:dk1>
    <a:lt1>
      <a:sysClr val="window" lastClr="FFFFFF"/>
    </a:lt1>
    <a:dk2>
      <a:srgbClr val="12121E"/>
    </a:dk2>
    <a:lt2>
      <a:srgbClr val="F2F2F2"/>
    </a:lt2>
    <a:accent1>
      <a:srgbClr val="00B0F0"/>
    </a:accent1>
    <a:accent2>
      <a:srgbClr val="5ECCF3"/>
    </a:accent2>
    <a:accent3>
      <a:srgbClr val="A7EA52"/>
    </a:accent3>
    <a:accent4>
      <a:srgbClr val="5DCEAF"/>
    </a:accent4>
    <a:accent5>
      <a:srgbClr val="FF8021"/>
    </a:accent5>
    <a:accent6>
      <a:srgbClr val="F14124"/>
    </a:accent6>
    <a:hlink>
      <a:srgbClr val="5ECCF3"/>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C0BFDF-D948-4F4A-854E-477525F57792}">
  <ds:schemaRefs>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purl.org/dc/dcmitype/"/>
    <ds:schemaRef ds:uri="http://schemas.openxmlformats.org/package/2006/metadata/core-properties"/>
    <ds:schemaRef ds:uri="16c05727-aa75-4e4a-9b5f-8a80a1165891"/>
    <ds:schemaRef ds:uri="71af3243-3dd4-4a8d-8c0d-dd76da1f02a5"/>
    <ds:schemaRef ds:uri="http://www.w3.org/XML/1998/namespace"/>
    <ds:schemaRef ds:uri="http://purl.org/dc/terms/"/>
  </ds:schemaRefs>
</ds:datastoreItem>
</file>

<file path=customXml/itemProps2.xml><?xml version="1.0" encoding="utf-8"?>
<ds:datastoreItem xmlns:ds="http://schemas.openxmlformats.org/officeDocument/2006/customXml" ds:itemID="{513094F6-5ADD-4195-AF81-00AF033C96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E3E58C-5E8A-4781-9921-C2B23BC09E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2397</Words>
  <Application>Microsoft Office PowerPoint</Application>
  <PresentationFormat>Widescreen</PresentationFormat>
  <Paragraphs>511</Paragraphs>
  <Slides>18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Black</vt:lpstr>
      <vt:lpstr>Calibri</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2023-03-11T14:06:21Z</dcterms:created>
  <dcterms:modified xsi:type="dcterms:W3CDTF">2023-08-01T10:20:22Z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